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jpeg" ContentType="image/jpeg"/>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9144000" cy="6858000"/>
  <p:notesSz cx="6858000" cy="9144000"/>
  <p:defaultTextStyle>
    <a:lvl1pPr marL="40639" marR="40639">
      <a:defRPr>
        <a:uFill>
          <a:solidFill/>
        </a:uFill>
        <a:latin typeface="+mn-lt"/>
        <a:ea typeface="+mn-ea"/>
        <a:cs typeface="+mn-cs"/>
        <a:sym typeface="Arial"/>
      </a:defRPr>
    </a:lvl1pPr>
    <a:lvl2pPr marL="40639" marR="40639" indent="342900">
      <a:defRPr>
        <a:uFill>
          <a:solidFill/>
        </a:uFill>
        <a:latin typeface="+mn-lt"/>
        <a:ea typeface="+mn-ea"/>
        <a:cs typeface="+mn-cs"/>
        <a:sym typeface="Arial"/>
      </a:defRPr>
    </a:lvl2pPr>
    <a:lvl3pPr marL="40639" marR="40639" indent="685800">
      <a:defRPr>
        <a:uFill>
          <a:solidFill/>
        </a:uFill>
        <a:latin typeface="+mn-lt"/>
        <a:ea typeface="+mn-ea"/>
        <a:cs typeface="+mn-cs"/>
        <a:sym typeface="Arial"/>
      </a:defRPr>
    </a:lvl3pPr>
    <a:lvl4pPr marL="40639" marR="40639" indent="1028700">
      <a:defRPr>
        <a:uFill>
          <a:solidFill/>
        </a:uFill>
        <a:latin typeface="+mn-lt"/>
        <a:ea typeface="+mn-ea"/>
        <a:cs typeface="+mn-cs"/>
        <a:sym typeface="Arial"/>
      </a:defRPr>
    </a:lvl4pPr>
    <a:lvl5pPr marL="40639" marR="40639" indent="1371600">
      <a:defRPr>
        <a:uFill>
          <a:solidFill/>
        </a:uFill>
        <a:latin typeface="+mn-lt"/>
        <a:ea typeface="+mn-ea"/>
        <a:cs typeface="+mn-cs"/>
        <a:sym typeface="Arial"/>
      </a:defRPr>
    </a:lvl5pPr>
    <a:lvl6pPr marL="40639" marR="40639" indent="1714500">
      <a:defRPr>
        <a:uFill>
          <a:solidFill/>
        </a:uFill>
        <a:latin typeface="+mn-lt"/>
        <a:ea typeface="+mn-ea"/>
        <a:cs typeface="+mn-cs"/>
        <a:sym typeface="Arial"/>
      </a:defRPr>
    </a:lvl6pPr>
    <a:lvl7pPr marL="40639" marR="40639" indent="2057400">
      <a:defRPr>
        <a:uFill>
          <a:solidFill/>
        </a:uFill>
        <a:latin typeface="+mn-lt"/>
        <a:ea typeface="+mn-ea"/>
        <a:cs typeface="+mn-cs"/>
        <a:sym typeface="Arial"/>
      </a:defRPr>
    </a:lvl7pPr>
    <a:lvl8pPr marL="40639" marR="40639" indent="2400300">
      <a:defRPr>
        <a:uFill>
          <a:solidFill/>
        </a:uFill>
        <a:latin typeface="+mn-lt"/>
        <a:ea typeface="+mn-ea"/>
        <a:cs typeface="+mn-cs"/>
        <a:sym typeface="Arial"/>
      </a:defRPr>
    </a:lvl8pPr>
    <a:lvl9pPr marL="40639" marR="40639" indent="2743200">
      <a:defRPr>
        <a:uFill>
          <a:solidFill/>
        </a:uFill>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p:nvPr>
            <p:ph type="sldImg"/>
          </p:nvPr>
        </p:nvSpPr>
        <p:spPr>
          <a:xfrm>
            <a:off x="1143000" y="685800"/>
            <a:ext cx="4572000" cy="3429000"/>
          </a:xfrm>
          <a:prstGeom prst="rect">
            <a:avLst/>
          </a:prstGeom>
        </p:spPr>
        <p:txBody>
          <a:bodyPr/>
          <a:lstStyle/>
          <a:p>
            <a:pPr lvl="0"/>
          </a:p>
        </p:txBody>
      </p:sp>
      <p:sp>
        <p:nvSpPr>
          <p:cNvPr id="103" name="Shape 103"/>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584200">
      <a:defRPr sz="2200">
        <a:latin typeface="Lucida Grande"/>
        <a:ea typeface="Lucida Grande"/>
        <a:cs typeface="Lucida Grande"/>
        <a:sym typeface="Lucida Grande"/>
      </a:defRPr>
    </a:lvl1pPr>
    <a:lvl2pPr indent="228600" defTabSz="584200">
      <a:defRPr sz="2200">
        <a:latin typeface="Lucida Grande"/>
        <a:ea typeface="Lucida Grande"/>
        <a:cs typeface="Lucida Grande"/>
        <a:sym typeface="Lucida Grande"/>
      </a:defRPr>
    </a:lvl2pPr>
    <a:lvl3pPr indent="457200" defTabSz="584200">
      <a:defRPr sz="2200">
        <a:latin typeface="Lucida Grande"/>
        <a:ea typeface="Lucida Grande"/>
        <a:cs typeface="Lucida Grande"/>
        <a:sym typeface="Lucida Grande"/>
      </a:defRPr>
    </a:lvl3pPr>
    <a:lvl4pPr indent="685800" defTabSz="584200">
      <a:defRPr sz="2200">
        <a:latin typeface="Lucida Grande"/>
        <a:ea typeface="Lucida Grande"/>
        <a:cs typeface="Lucida Grande"/>
        <a:sym typeface="Lucida Grande"/>
      </a:defRPr>
    </a:lvl4pPr>
    <a:lvl5pPr indent="914400" defTabSz="584200">
      <a:defRPr sz="2200">
        <a:latin typeface="Lucida Grande"/>
        <a:ea typeface="Lucida Grande"/>
        <a:cs typeface="Lucida Grande"/>
        <a:sym typeface="Lucida Grande"/>
      </a:defRPr>
    </a:lvl5pPr>
    <a:lvl6pPr indent="1143000" defTabSz="584200">
      <a:defRPr sz="2200">
        <a:latin typeface="Lucida Grande"/>
        <a:ea typeface="Lucida Grande"/>
        <a:cs typeface="Lucida Grande"/>
        <a:sym typeface="Lucida Grande"/>
      </a:defRPr>
    </a:lvl6pPr>
    <a:lvl7pPr indent="1371600" defTabSz="584200">
      <a:defRPr sz="2200">
        <a:latin typeface="Lucida Grande"/>
        <a:ea typeface="Lucida Grande"/>
        <a:cs typeface="Lucida Grande"/>
        <a:sym typeface="Lucida Grande"/>
      </a:defRPr>
    </a:lvl7pPr>
    <a:lvl8pPr indent="1600200" defTabSz="584200">
      <a:defRPr sz="2200">
        <a:latin typeface="Lucida Grande"/>
        <a:ea typeface="Lucida Grande"/>
        <a:cs typeface="Lucida Grande"/>
        <a:sym typeface="Lucida Grande"/>
      </a:defRPr>
    </a:lvl8pPr>
    <a:lvl9pPr indent="1828800" defTabSz="584200">
      <a:defRPr sz="22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5.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9.png"/><Relationship Id="rId7" Type="http://schemas.openxmlformats.org/officeDocument/2006/relationships/image" Target="../media/image16.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jpeg"/><Relationship Id="rId9" Type="http://schemas.openxmlformats.org/officeDocument/2006/relationships/image" Target="../media/image3.png"/><Relationship Id="rId10" Type="http://schemas.openxmlformats.org/officeDocument/2006/relationships/image" Target="../media/image4.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3.png"/><Relationship Id="rId8" Type="http://schemas.openxmlformats.org/officeDocument/2006/relationships/image" Target="../media/image4.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1.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2.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3.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3.png"/><Relationship Id="rId8" Type="http://schemas.openxmlformats.org/officeDocument/2006/relationships/image" Target="../media/image4.png"/><Relationship Id="rId9"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3_Default Design">
    <p:spTree>
      <p:nvGrpSpPr>
        <p:cNvPr id="1" name=""/>
        <p:cNvGrpSpPr/>
        <p:nvPr/>
      </p:nvGrpSpPr>
      <p:grpSpPr>
        <a:xfrm>
          <a:off x="0" y="0"/>
          <a:ext cx="0" cy="0"/>
          <a:chOff x="0" y="0"/>
          <a:chExt cx="0" cy="0"/>
        </a:xfrm>
      </p:grpSpPr>
      <p:sp>
        <p:nvSpPr>
          <p:cNvPr id="8" name="Shape 8"/>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10_Default Design">
    <p:spTree>
      <p:nvGrpSpPr>
        <p:cNvPr id="1" name=""/>
        <p:cNvGrpSpPr/>
        <p:nvPr/>
      </p:nvGrpSpPr>
      <p:grpSpPr>
        <a:xfrm>
          <a:off x="0" y="0"/>
          <a:ext cx="0" cy="0"/>
          <a:chOff x="0" y="0"/>
          <a:chExt cx="0" cy="0"/>
        </a:xfrm>
      </p:grpSpPr>
      <p:pic>
        <p:nvPicPr>
          <p:cNvPr id="8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8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8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8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8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88" name="Example_6.png"/>
          <p:cNvPicPr/>
          <p:nvPr/>
        </p:nvPicPr>
        <p:blipFill>
          <a:blip r:embed="rId7">
            <a:extLst/>
          </a:blip>
          <a:stretch>
            <a:fillRect/>
          </a:stretch>
        </p:blipFill>
        <p:spPr>
          <a:xfrm>
            <a:off x="581025" y="657225"/>
            <a:ext cx="6738938" cy="2990850"/>
          </a:xfrm>
          <a:prstGeom prst="rect">
            <a:avLst/>
          </a:prstGeom>
          <a:ln w="12700">
            <a:miter lim="400000"/>
          </a:ln>
        </p:spPr>
      </p:pic>
      <p:pic>
        <p:nvPicPr>
          <p:cNvPr id="89" name="09PreAlg LNHeader04-05.png"/>
          <p:cNvPicPr/>
          <p:nvPr/>
        </p:nvPicPr>
        <p:blipFill>
          <a:blip r:embed="rId8">
            <a:extLst/>
          </a:blip>
          <a:stretch>
            <a:fillRect/>
          </a:stretch>
        </p:blipFill>
        <p:spPr>
          <a:xfrm>
            <a:off x="0" y="-28575"/>
            <a:ext cx="1143001" cy="641351"/>
          </a:xfrm>
          <a:prstGeom prst="rect">
            <a:avLst/>
          </a:prstGeom>
          <a:ln w="12700">
            <a:miter lim="400000"/>
          </a:ln>
        </p:spPr>
      </p:pic>
      <p:pic>
        <p:nvPicPr>
          <p:cNvPr id="90" name="09PreAlg LTHeader04-05.png"/>
          <p:cNvPicPr/>
          <p:nvPr/>
        </p:nvPicPr>
        <p:blipFill>
          <a:blip r:embed="rId9">
            <a:extLst/>
          </a:blip>
          <a:stretch>
            <a:fillRect/>
          </a:stretch>
        </p:blipFill>
        <p:spPr>
          <a:xfrm>
            <a:off x="1819275" y="0"/>
            <a:ext cx="7324726" cy="419101"/>
          </a:xfrm>
          <a:prstGeom prst="rect">
            <a:avLst/>
          </a:prstGeom>
          <a:ln w="12700">
            <a:miter lim="400000"/>
          </a:ln>
        </p:spPr>
      </p:pic>
      <p:sp>
        <p:nvSpPr>
          <p:cNvPr id="91" name="Shape 9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11_Default Design">
    <p:spTree>
      <p:nvGrpSpPr>
        <p:cNvPr id="1" name=""/>
        <p:cNvGrpSpPr/>
        <p:nvPr/>
      </p:nvGrpSpPr>
      <p:grpSpPr>
        <a:xfrm>
          <a:off x="0" y="0"/>
          <a:ext cx="0" cy="0"/>
          <a:chOff x="0" y="0"/>
          <a:chExt cx="0" cy="0"/>
        </a:xfrm>
      </p:grpSpPr>
      <p:pic>
        <p:nvPicPr>
          <p:cNvPr id="93" name="09_Pre-Algbra EndOf.jpg"/>
          <p:cNvPicPr/>
          <p:nvPr/>
        </p:nvPicPr>
        <p:blipFill>
          <a:blip r:embed="rId2">
            <a:extLst/>
          </a:blip>
          <a:stretch>
            <a:fillRect/>
          </a:stretch>
        </p:blipFill>
        <p:spPr>
          <a:xfrm>
            <a:off x="0" y="0"/>
            <a:ext cx="9144001" cy="6858000"/>
          </a:xfrm>
          <a:prstGeom prst="rect">
            <a:avLst/>
          </a:prstGeom>
          <a:ln w="12700">
            <a:miter lim="400000"/>
          </a:ln>
        </p:spPr>
      </p:pic>
      <p:pic>
        <p:nvPicPr>
          <p:cNvPr id="94" name="09_PreAlg_MasterInterface.png"/>
          <p:cNvPicPr/>
          <p:nvPr/>
        </p:nvPicPr>
        <p:blipFill>
          <a:blip r:embed="rId3">
            <a:extLst/>
          </a:blip>
          <a:stretch>
            <a:fillRect/>
          </a:stretch>
        </p:blipFill>
        <p:spPr>
          <a:xfrm>
            <a:off x="0" y="0"/>
            <a:ext cx="9144000" cy="6858000"/>
          </a:xfrm>
          <a:prstGeom prst="rect">
            <a:avLst/>
          </a:prstGeom>
          <a:ln w="12700">
            <a:miter lim="400000"/>
          </a:ln>
        </p:spPr>
      </p:pic>
      <p:pic>
        <p:nvPicPr>
          <p:cNvPr id="95" name="09_Pre-Algbra-Nav_Bar-short.png"/>
          <p:cNvPicPr/>
          <p:nvPr/>
        </p:nvPicPr>
        <p:blipFill>
          <a:blip r:embed="rId4">
            <a:extLst/>
          </a:blip>
          <a:stretch>
            <a:fillRect/>
          </a:stretch>
        </p:blipFill>
        <p:spPr>
          <a:xfrm>
            <a:off x="2114550" y="6072187"/>
            <a:ext cx="7029450" cy="785813"/>
          </a:xfrm>
          <a:prstGeom prst="rect">
            <a:avLst/>
          </a:prstGeom>
          <a:ln w="12700">
            <a:miter lim="400000"/>
          </a:ln>
        </p:spPr>
      </p:pic>
      <p:pic>
        <p:nvPicPr>
          <p:cNvPr id="96" name="09_PAlg-Back.png"/>
          <p:cNvPicPr/>
          <p:nvPr/>
        </p:nvPicPr>
        <p:blipFill>
          <a:blip r:embed="rId5">
            <a:extLst/>
          </a:blip>
          <a:stretch>
            <a:fillRect/>
          </a:stretch>
        </p:blipFill>
        <p:spPr>
          <a:xfrm>
            <a:off x="8020050" y="6315075"/>
            <a:ext cx="441326" cy="441326"/>
          </a:xfrm>
          <a:prstGeom prst="rect">
            <a:avLst/>
          </a:prstGeom>
          <a:ln w="12700">
            <a:miter lim="400000"/>
          </a:ln>
        </p:spPr>
      </p:pic>
      <p:pic>
        <p:nvPicPr>
          <p:cNvPr id="9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98" name="09_PAlg-ForwardDEAD.png"/>
          <p:cNvPicPr/>
          <p:nvPr/>
        </p:nvPicPr>
        <p:blipFill>
          <a:blip r:embed="rId7">
            <a:extLst/>
          </a:blip>
          <a:stretch>
            <a:fillRect/>
          </a:stretch>
        </p:blipFill>
        <p:spPr>
          <a:xfrm>
            <a:off x="8416925" y="6315075"/>
            <a:ext cx="441326" cy="441326"/>
          </a:xfrm>
          <a:prstGeom prst="rect">
            <a:avLst/>
          </a:prstGeom>
          <a:ln w="12700">
            <a:miter lim="400000"/>
          </a:ln>
        </p:spPr>
      </p:pic>
      <p:pic>
        <p:nvPicPr>
          <p:cNvPr id="99" name="09PreAlg LNHeader04-05.png"/>
          <p:cNvPicPr/>
          <p:nvPr/>
        </p:nvPicPr>
        <p:blipFill>
          <a:blip r:embed="rId8">
            <a:extLst/>
          </a:blip>
          <a:stretch>
            <a:fillRect/>
          </a:stretch>
        </p:blipFill>
        <p:spPr>
          <a:xfrm>
            <a:off x="0" y="-28575"/>
            <a:ext cx="1143001" cy="641351"/>
          </a:xfrm>
          <a:prstGeom prst="rect">
            <a:avLst/>
          </a:prstGeom>
          <a:ln w="12700">
            <a:miter lim="400000"/>
          </a:ln>
        </p:spPr>
      </p:pic>
      <p:pic>
        <p:nvPicPr>
          <p:cNvPr id="100" name="09PreAlg LTHeader04-05.png"/>
          <p:cNvPicPr/>
          <p:nvPr/>
        </p:nvPicPr>
        <p:blipFill>
          <a:blip r:embed="rId9">
            <a:extLst/>
          </a:blip>
          <a:stretch>
            <a:fillRect/>
          </a:stretch>
        </p:blipFill>
        <p:spPr>
          <a:xfrm>
            <a:off x="1819275" y="0"/>
            <a:ext cx="7324726" cy="419101"/>
          </a:xfrm>
          <a:prstGeom prst="rect">
            <a:avLst/>
          </a:prstGeom>
          <a:ln w="12700">
            <a:miter lim="400000"/>
          </a:ln>
        </p:spPr>
      </p:pic>
      <p:sp>
        <p:nvSpPr>
          <p:cNvPr id="101" name="Shape 10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3_Default Design - No Graphics">
    <p:spTree>
      <p:nvGrpSpPr>
        <p:cNvPr id="1" name=""/>
        <p:cNvGrpSpPr/>
        <p:nvPr/>
      </p:nvGrpSpPr>
      <p:grpSpPr>
        <a:xfrm>
          <a:off x="0" y="0"/>
          <a:ext cx="0" cy="0"/>
          <a:chOff x="0" y="0"/>
          <a:chExt cx="0" cy="0"/>
        </a:xfrm>
      </p:grpSpPr>
      <p:sp>
        <p:nvSpPr>
          <p:cNvPr id="10" name="Shape 10"/>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4_Default Design">
    <p:spTree>
      <p:nvGrpSpPr>
        <p:cNvPr id="1" name=""/>
        <p:cNvGrpSpPr/>
        <p:nvPr/>
      </p:nvGrpSpPr>
      <p:grpSpPr>
        <a:xfrm>
          <a:off x="0" y="0"/>
          <a:ext cx="0" cy="0"/>
          <a:chOff x="0" y="0"/>
          <a:chExt cx="0" cy="0"/>
        </a:xfrm>
      </p:grpSpPr>
      <p:pic>
        <p:nvPicPr>
          <p:cNvPr id="12" name="5Min Check.png"/>
          <p:cNvPicPr/>
          <p:nvPr/>
        </p:nvPicPr>
        <p:blipFill>
          <a:blip r:embed="rId2">
            <a:extLst/>
          </a:blip>
          <a:stretch>
            <a:fillRect/>
          </a:stretch>
        </p:blipFill>
        <p:spPr>
          <a:xfrm>
            <a:off x="598487" y="657225"/>
            <a:ext cx="6792913" cy="625475"/>
          </a:xfrm>
          <a:prstGeom prst="rect">
            <a:avLst/>
          </a:prstGeom>
          <a:ln w="12700">
            <a:miter lim="400000"/>
          </a:ln>
        </p:spPr>
      </p:pic>
      <p:pic>
        <p:nvPicPr>
          <p:cNvPr id="13" name="09_PreAlg_MasterInterface.png"/>
          <p:cNvPicPr/>
          <p:nvPr/>
        </p:nvPicPr>
        <p:blipFill>
          <a:blip r:embed="rId3">
            <a:extLst/>
          </a:blip>
          <a:stretch>
            <a:fillRect/>
          </a:stretch>
        </p:blipFill>
        <p:spPr>
          <a:xfrm>
            <a:off x="0" y="0"/>
            <a:ext cx="9144000" cy="6858000"/>
          </a:xfrm>
          <a:prstGeom prst="rect">
            <a:avLst/>
          </a:prstGeom>
          <a:ln w="12700">
            <a:miter lim="400000"/>
          </a:ln>
        </p:spPr>
      </p:pic>
      <p:pic>
        <p:nvPicPr>
          <p:cNvPr id="14" name="09_Pre-Algbra-Nav_Bar-short.png"/>
          <p:cNvPicPr/>
          <p:nvPr/>
        </p:nvPicPr>
        <p:blipFill>
          <a:blip r:embed="rId4">
            <a:extLst/>
          </a:blip>
          <a:stretch>
            <a:fillRect/>
          </a:stretch>
        </p:blipFill>
        <p:spPr>
          <a:xfrm>
            <a:off x="2114550" y="6072187"/>
            <a:ext cx="7029450" cy="785813"/>
          </a:xfrm>
          <a:prstGeom prst="rect">
            <a:avLst/>
          </a:prstGeom>
          <a:ln w="12700">
            <a:miter lim="400000"/>
          </a:ln>
        </p:spPr>
      </p:pic>
      <p:pic>
        <p:nvPicPr>
          <p:cNvPr id="15" name="09_PAlg-Back.png"/>
          <p:cNvPicPr/>
          <p:nvPr/>
        </p:nvPicPr>
        <p:blipFill>
          <a:blip r:embed="rId5">
            <a:extLst/>
          </a:blip>
          <a:stretch>
            <a:fillRect/>
          </a:stretch>
        </p:blipFill>
        <p:spPr>
          <a:xfrm>
            <a:off x="8020050" y="6315075"/>
            <a:ext cx="441326" cy="441326"/>
          </a:xfrm>
          <a:prstGeom prst="rect">
            <a:avLst/>
          </a:prstGeom>
          <a:ln w="12700">
            <a:miter lim="400000"/>
          </a:ln>
        </p:spPr>
      </p:pic>
      <p:pic>
        <p:nvPicPr>
          <p:cNvPr id="16" name="09_PAlg-Forward.png"/>
          <p:cNvPicPr/>
          <p:nvPr/>
        </p:nvPicPr>
        <p:blipFill>
          <a:blip r:embed="rId6">
            <a:extLst/>
          </a:blip>
          <a:stretch>
            <a:fillRect/>
          </a:stretch>
        </p:blipFill>
        <p:spPr>
          <a:xfrm>
            <a:off x="8416925" y="6315075"/>
            <a:ext cx="441326" cy="441326"/>
          </a:xfrm>
          <a:prstGeom prst="rect">
            <a:avLst/>
          </a:prstGeom>
          <a:ln w="12700">
            <a:miter lim="400000"/>
          </a:ln>
        </p:spPr>
      </p:pic>
      <p:pic>
        <p:nvPicPr>
          <p:cNvPr id="17" name="09_PAlg-Home.png"/>
          <p:cNvPicPr/>
          <p:nvPr/>
        </p:nvPicPr>
        <p:blipFill>
          <a:blip r:embed="rId7">
            <a:extLst/>
          </a:blip>
          <a:stretch>
            <a:fillRect/>
          </a:stretch>
        </p:blipFill>
        <p:spPr>
          <a:xfrm>
            <a:off x="7515225" y="6315075"/>
            <a:ext cx="441326" cy="441326"/>
          </a:xfrm>
          <a:prstGeom prst="rect">
            <a:avLst/>
          </a:prstGeom>
          <a:ln w="12700">
            <a:miter lim="400000"/>
          </a:ln>
        </p:spPr>
      </p:pic>
      <p:pic>
        <p:nvPicPr>
          <p:cNvPr id="18" name="CheckPointICON.jpg"/>
          <p:cNvPicPr/>
          <p:nvPr/>
        </p:nvPicPr>
        <p:blipFill>
          <a:blip r:embed="rId8">
            <a:extLst/>
          </a:blip>
          <a:stretch>
            <a:fillRect/>
          </a:stretch>
        </p:blipFill>
        <p:spPr>
          <a:xfrm>
            <a:off x="7467600" y="776287"/>
            <a:ext cx="1222375" cy="376239"/>
          </a:xfrm>
          <a:prstGeom prst="rect">
            <a:avLst/>
          </a:prstGeom>
          <a:ln w="12700">
            <a:miter lim="400000"/>
          </a:ln>
        </p:spPr>
      </p:pic>
      <p:sp>
        <p:nvSpPr>
          <p:cNvPr id="19" name="Shape 19"/>
          <p:cNvSpPr/>
          <p:nvPr/>
        </p:nvSpPr>
        <p:spPr>
          <a:xfrm>
            <a:off x="3886200" y="800100"/>
            <a:ext cx="3136900" cy="36082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000"/>
              </a:spcBef>
              <a:buClr>
                <a:srgbClr val="0EA55E"/>
              </a:buClr>
              <a:buFont typeface="Arial"/>
              <a:defRPr b="1">
                <a:solidFill>
                  <a:srgbClr val="0EA55E"/>
                </a:solidFill>
                <a:uFill>
                  <a:solidFill>
                    <a:srgbClr val="0EA55E"/>
                  </a:solidFill>
                </a:uFill>
              </a:defRPr>
            </a:lvl1pPr>
          </a:lstStyle>
          <a:p>
            <a:pPr lvl="0">
              <a:defRPr b="0">
                <a:solidFill>
                  <a:srgbClr val="000000"/>
                </a:solidFill>
                <a:uFillTx/>
              </a:defRPr>
            </a:pPr>
            <a:r>
              <a:rPr b="1">
                <a:solidFill>
                  <a:srgbClr val="0EA55E"/>
                </a:solidFill>
                <a:uFill>
                  <a:solidFill>
                    <a:srgbClr val="0EA55E"/>
                  </a:solidFill>
                </a:uFill>
              </a:rPr>
              <a:t>Over Lesson 4–4</a:t>
            </a:r>
          </a:p>
        </p:txBody>
      </p:sp>
      <p:pic>
        <p:nvPicPr>
          <p:cNvPr id="20" name="09PreAlg LNHeader04-05.png"/>
          <p:cNvPicPr/>
          <p:nvPr/>
        </p:nvPicPr>
        <p:blipFill>
          <a:blip r:embed="rId9">
            <a:extLst/>
          </a:blip>
          <a:stretch>
            <a:fillRect/>
          </a:stretch>
        </p:blipFill>
        <p:spPr>
          <a:xfrm>
            <a:off x="0" y="-28575"/>
            <a:ext cx="1143001" cy="641351"/>
          </a:xfrm>
          <a:prstGeom prst="rect">
            <a:avLst/>
          </a:prstGeom>
          <a:ln w="12700">
            <a:miter lim="400000"/>
          </a:ln>
        </p:spPr>
      </p:pic>
      <p:pic>
        <p:nvPicPr>
          <p:cNvPr id="21" name="09PreAlg LTHeader04-05.png"/>
          <p:cNvPicPr/>
          <p:nvPr/>
        </p:nvPicPr>
        <p:blipFill>
          <a:blip r:embed="rId10">
            <a:extLst/>
          </a:blip>
          <a:stretch>
            <a:fillRect/>
          </a:stretch>
        </p:blipFill>
        <p:spPr>
          <a:xfrm>
            <a:off x="1819275" y="0"/>
            <a:ext cx="7324726" cy="419101"/>
          </a:xfrm>
          <a:prstGeom prst="rect">
            <a:avLst/>
          </a:prstGeom>
          <a:ln w="12700">
            <a:miter lim="400000"/>
          </a:ln>
        </p:spPr>
      </p:pic>
      <p:sp>
        <p:nvSpPr>
          <p:cNvPr id="22" name="Shape 22"/>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2_Default Design">
    <p:spTree>
      <p:nvGrpSpPr>
        <p:cNvPr id="1" name=""/>
        <p:cNvGrpSpPr/>
        <p:nvPr/>
      </p:nvGrpSpPr>
      <p:grpSpPr>
        <a:xfrm>
          <a:off x="0" y="0"/>
          <a:ext cx="0" cy="0"/>
          <a:chOff x="0" y="0"/>
          <a:chExt cx="0" cy="0"/>
        </a:xfrm>
      </p:grpSpPr>
      <p:pic>
        <p:nvPicPr>
          <p:cNvPr id="24"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25"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26"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27"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28"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29" name="09PreAlg LNHeader04-05.png"/>
          <p:cNvPicPr/>
          <p:nvPr/>
        </p:nvPicPr>
        <p:blipFill>
          <a:blip r:embed="rId7">
            <a:extLst/>
          </a:blip>
          <a:stretch>
            <a:fillRect/>
          </a:stretch>
        </p:blipFill>
        <p:spPr>
          <a:xfrm>
            <a:off x="0" y="-28575"/>
            <a:ext cx="1143001" cy="641351"/>
          </a:xfrm>
          <a:prstGeom prst="rect">
            <a:avLst/>
          </a:prstGeom>
          <a:ln w="12700">
            <a:miter lim="400000"/>
          </a:ln>
        </p:spPr>
      </p:pic>
      <p:pic>
        <p:nvPicPr>
          <p:cNvPr id="30" name="09PreAlg LTHeader04-05.png"/>
          <p:cNvPicPr/>
          <p:nvPr/>
        </p:nvPicPr>
        <p:blipFill>
          <a:blip r:embed="rId8">
            <a:extLst/>
          </a:blip>
          <a:stretch>
            <a:fillRect/>
          </a:stretch>
        </p:blipFill>
        <p:spPr>
          <a:xfrm>
            <a:off x="1819275" y="0"/>
            <a:ext cx="7324726" cy="419101"/>
          </a:xfrm>
          <a:prstGeom prst="rect">
            <a:avLst/>
          </a:prstGeom>
          <a:ln w="12700">
            <a:miter lim="400000"/>
          </a:ln>
        </p:spPr>
      </p:pic>
      <p:sp>
        <p:nvSpPr>
          <p:cNvPr id="31" name="Shape 3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5_Default Design">
    <p:spTree>
      <p:nvGrpSpPr>
        <p:cNvPr id="1" name=""/>
        <p:cNvGrpSpPr/>
        <p:nvPr/>
      </p:nvGrpSpPr>
      <p:grpSpPr>
        <a:xfrm>
          <a:off x="0" y="0"/>
          <a:ext cx="0" cy="0"/>
          <a:chOff x="0" y="0"/>
          <a:chExt cx="0" cy="0"/>
        </a:xfrm>
      </p:grpSpPr>
      <p:pic>
        <p:nvPicPr>
          <p:cNvPr id="3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3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3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3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3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38" name="Example_1.png"/>
          <p:cNvPicPr/>
          <p:nvPr/>
        </p:nvPicPr>
        <p:blipFill>
          <a:blip r:embed="rId7">
            <a:extLst/>
          </a:blip>
          <a:stretch>
            <a:fillRect/>
          </a:stretch>
        </p:blipFill>
        <p:spPr>
          <a:xfrm>
            <a:off x="581025" y="657225"/>
            <a:ext cx="6738938" cy="2990850"/>
          </a:xfrm>
          <a:prstGeom prst="rect">
            <a:avLst/>
          </a:prstGeom>
          <a:ln w="12700">
            <a:miter lim="400000"/>
          </a:ln>
        </p:spPr>
      </p:pic>
      <p:pic>
        <p:nvPicPr>
          <p:cNvPr id="39" name="09PreAlg LNHeader04-05.png"/>
          <p:cNvPicPr/>
          <p:nvPr/>
        </p:nvPicPr>
        <p:blipFill>
          <a:blip r:embed="rId8">
            <a:extLst/>
          </a:blip>
          <a:stretch>
            <a:fillRect/>
          </a:stretch>
        </p:blipFill>
        <p:spPr>
          <a:xfrm>
            <a:off x="0" y="-28575"/>
            <a:ext cx="1143001" cy="641351"/>
          </a:xfrm>
          <a:prstGeom prst="rect">
            <a:avLst/>
          </a:prstGeom>
          <a:ln w="12700">
            <a:miter lim="400000"/>
          </a:ln>
        </p:spPr>
      </p:pic>
      <p:pic>
        <p:nvPicPr>
          <p:cNvPr id="40" name="09PreAlg LTHeader04-05.png"/>
          <p:cNvPicPr/>
          <p:nvPr/>
        </p:nvPicPr>
        <p:blipFill>
          <a:blip r:embed="rId9">
            <a:extLst/>
          </a:blip>
          <a:stretch>
            <a:fillRect/>
          </a:stretch>
        </p:blipFill>
        <p:spPr>
          <a:xfrm>
            <a:off x="1819275" y="0"/>
            <a:ext cx="7324726" cy="419101"/>
          </a:xfrm>
          <a:prstGeom prst="rect">
            <a:avLst/>
          </a:prstGeom>
          <a:ln w="12700">
            <a:miter lim="400000"/>
          </a:ln>
        </p:spPr>
      </p:pic>
      <p:sp>
        <p:nvSpPr>
          <p:cNvPr id="41" name="Shape 4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6_Default Design">
    <p:spTree>
      <p:nvGrpSpPr>
        <p:cNvPr id="1" name=""/>
        <p:cNvGrpSpPr/>
        <p:nvPr/>
      </p:nvGrpSpPr>
      <p:grpSpPr>
        <a:xfrm>
          <a:off x="0" y="0"/>
          <a:ext cx="0" cy="0"/>
          <a:chOff x="0" y="0"/>
          <a:chExt cx="0" cy="0"/>
        </a:xfrm>
      </p:grpSpPr>
      <p:pic>
        <p:nvPicPr>
          <p:cNvPr id="4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4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4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4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4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48" name="Example_2.png"/>
          <p:cNvPicPr/>
          <p:nvPr/>
        </p:nvPicPr>
        <p:blipFill>
          <a:blip r:embed="rId7">
            <a:extLst/>
          </a:blip>
          <a:stretch>
            <a:fillRect/>
          </a:stretch>
        </p:blipFill>
        <p:spPr>
          <a:xfrm>
            <a:off x="581025" y="657225"/>
            <a:ext cx="6738938" cy="2990850"/>
          </a:xfrm>
          <a:prstGeom prst="rect">
            <a:avLst/>
          </a:prstGeom>
          <a:ln w="12700">
            <a:miter lim="400000"/>
          </a:ln>
        </p:spPr>
      </p:pic>
      <p:pic>
        <p:nvPicPr>
          <p:cNvPr id="49" name="09PreAlg LNHeader04-05.png"/>
          <p:cNvPicPr/>
          <p:nvPr/>
        </p:nvPicPr>
        <p:blipFill>
          <a:blip r:embed="rId8">
            <a:extLst/>
          </a:blip>
          <a:stretch>
            <a:fillRect/>
          </a:stretch>
        </p:blipFill>
        <p:spPr>
          <a:xfrm>
            <a:off x="0" y="-28575"/>
            <a:ext cx="1143001" cy="641351"/>
          </a:xfrm>
          <a:prstGeom prst="rect">
            <a:avLst/>
          </a:prstGeom>
          <a:ln w="12700">
            <a:miter lim="400000"/>
          </a:ln>
        </p:spPr>
      </p:pic>
      <p:pic>
        <p:nvPicPr>
          <p:cNvPr id="50" name="09PreAlg LTHeader04-05.png"/>
          <p:cNvPicPr/>
          <p:nvPr/>
        </p:nvPicPr>
        <p:blipFill>
          <a:blip r:embed="rId9">
            <a:extLst/>
          </a:blip>
          <a:stretch>
            <a:fillRect/>
          </a:stretch>
        </p:blipFill>
        <p:spPr>
          <a:xfrm>
            <a:off x="1819275" y="0"/>
            <a:ext cx="7324726" cy="419101"/>
          </a:xfrm>
          <a:prstGeom prst="rect">
            <a:avLst/>
          </a:prstGeom>
          <a:ln w="12700">
            <a:miter lim="400000"/>
          </a:ln>
        </p:spPr>
      </p:pic>
      <p:sp>
        <p:nvSpPr>
          <p:cNvPr id="51" name="Shape 5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7_Default Design">
    <p:spTree>
      <p:nvGrpSpPr>
        <p:cNvPr id="1" name=""/>
        <p:cNvGrpSpPr/>
        <p:nvPr/>
      </p:nvGrpSpPr>
      <p:grpSpPr>
        <a:xfrm>
          <a:off x="0" y="0"/>
          <a:ext cx="0" cy="0"/>
          <a:chOff x="0" y="0"/>
          <a:chExt cx="0" cy="0"/>
        </a:xfrm>
      </p:grpSpPr>
      <p:pic>
        <p:nvPicPr>
          <p:cNvPr id="5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5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5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5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5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58" name="Example_3.png"/>
          <p:cNvPicPr/>
          <p:nvPr/>
        </p:nvPicPr>
        <p:blipFill>
          <a:blip r:embed="rId7">
            <a:extLst/>
          </a:blip>
          <a:stretch>
            <a:fillRect/>
          </a:stretch>
        </p:blipFill>
        <p:spPr>
          <a:xfrm>
            <a:off x="581025" y="657225"/>
            <a:ext cx="6738938" cy="2990850"/>
          </a:xfrm>
          <a:prstGeom prst="rect">
            <a:avLst/>
          </a:prstGeom>
          <a:ln w="12700">
            <a:miter lim="400000"/>
          </a:ln>
        </p:spPr>
      </p:pic>
      <p:pic>
        <p:nvPicPr>
          <p:cNvPr id="59" name="09PreAlg LNHeader04-05.png"/>
          <p:cNvPicPr/>
          <p:nvPr/>
        </p:nvPicPr>
        <p:blipFill>
          <a:blip r:embed="rId8">
            <a:extLst/>
          </a:blip>
          <a:stretch>
            <a:fillRect/>
          </a:stretch>
        </p:blipFill>
        <p:spPr>
          <a:xfrm>
            <a:off x="0" y="-28575"/>
            <a:ext cx="1143001" cy="641351"/>
          </a:xfrm>
          <a:prstGeom prst="rect">
            <a:avLst/>
          </a:prstGeom>
          <a:ln w="12700">
            <a:miter lim="400000"/>
          </a:ln>
        </p:spPr>
      </p:pic>
      <p:pic>
        <p:nvPicPr>
          <p:cNvPr id="60" name="09PreAlg LTHeader04-05.png"/>
          <p:cNvPicPr/>
          <p:nvPr/>
        </p:nvPicPr>
        <p:blipFill>
          <a:blip r:embed="rId9">
            <a:extLst/>
          </a:blip>
          <a:stretch>
            <a:fillRect/>
          </a:stretch>
        </p:blipFill>
        <p:spPr>
          <a:xfrm>
            <a:off x="1819275" y="0"/>
            <a:ext cx="7324726" cy="419101"/>
          </a:xfrm>
          <a:prstGeom prst="rect">
            <a:avLst/>
          </a:prstGeom>
          <a:ln w="12700">
            <a:miter lim="400000"/>
          </a:ln>
        </p:spPr>
      </p:pic>
      <p:sp>
        <p:nvSpPr>
          <p:cNvPr id="61" name="Shape 6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8_Default Design">
    <p:spTree>
      <p:nvGrpSpPr>
        <p:cNvPr id="1" name=""/>
        <p:cNvGrpSpPr/>
        <p:nvPr/>
      </p:nvGrpSpPr>
      <p:grpSpPr>
        <a:xfrm>
          <a:off x="0" y="0"/>
          <a:ext cx="0" cy="0"/>
          <a:chOff x="0" y="0"/>
          <a:chExt cx="0" cy="0"/>
        </a:xfrm>
      </p:grpSpPr>
      <p:pic>
        <p:nvPicPr>
          <p:cNvPr id="6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6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6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6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6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68" name="Example_4.png"/>
          <p:cNvPicPr/>
          <p:nvPr/>
        </p:nvPicPr>
        <p:blipFill>
          <a:blip r:embed="rId7">
            <a:extLst/>
          </a:blip>
          <a:stretch>
            <a:fillRect/>
          </a:stretch>
        </p:blipFill>
        <p:spPr>
          <a:xfrm>
            <a:off x="581025" y="657225"/>
            <a:ext cx="6738938" cy="2990850"/>
          </a:xfrm>
          <a:prstGeom prst="rect">
            <a:avLst/>
          </a:prstGeom>
          <a:ln w="12700">
            <a:miter lim="400000"/>
          </a:ln>
        </p:spPr>
      </p:pic>
      <p:pic>
        <p:nvPicPr>
          <p:cNvPr id="69" name="09PreAlg LNHeader04-05.png"/>
          <p:cNvPicPr/>
          <p:nvPr/>
        </p:nvPicPr>
        <p:blipFill>
          <a:blip r:embed="rId8">
            <a:extLst/>
          </a:blip>
          <a:stretch>
            <a:fillRect/>
          </a:stretch>
        </p:blipFill>
        <p:spPr>
          <a:xfrm>
            <a:off x="0" y="-28575"/>
            <a:ext cx="1143001" cy="641351"/>
          </a:xfrm>
          <a:prstGeom prst="rect">
            <a:avLst/>
          </a:prstGeom>
          <a:ln w="12700">
            <a:miter lim="400000"/>
          </a:ln>
        </p:spPr>
      </p:pic>
      <p:pic>
        <p:nvPicPr>
          <p:cNvPr id="70" name="09PreAlg LTHeader04-05.png"/>
          <p:cNvPicPr/>
          <p:nvPr/>
        </p:nvPicPr>
        <p:blipFill>
          <a:blip r:embed="rId9">
            <a:extLst/>
          </a:blip>
          <a:stretch>
            <a:fillRect/>
          </a:stretch>
        </p:blipFill>
        <p:spPr>
          <a:xfrm>
            <a:off x="1819275" y="0"/>
            <a:ext cx="7324726" cy="419101"/>
          </a:xfrm>
          <a:prstGeom prst="rect">
            <a:avLst/>
          </a:prstGeom>
          <a:ln w="12700">
            <a:miter lim="400000"/>
          </a:ln>
        </p:spPr>
      </p:pic>
      <p:sp>
        <p:nvSpPr>
          <p:cNvPr id="71" name="Shape 7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9_Default Design">
    <p:spTree>
      <p:nvGrpSpPr>
        <p:cNvPr id="1" name=""/>
        <p:cNvGrpSpPr/>
        <p:nvPr/>
      </p:nvGrpSpPr>
      <p:grpSpPr>
        <a:xfrm>
          <a:off x="0" y="0"/>
          <a:ext cx="0" cy="0"/>
          <a:chOff x="0" y="0"/>
          <a:chExt cx="0" cy="0"/>
        </a:xfrm>
      </p:grpSpPr>
      <p:pic>
        <p:nvPicPr>
          <p:cNvPr id="7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7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7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7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7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78" name="09PreAlg LNHeader04-05.png"/>
          <p:cNvPicPr/>
          <p:nvPr/>
        </p:nvPicPr>
        <p:blipFill>
          <a:blip r:embed="rId7">
            <a:extLst/>
          </a:blip>
          <a:stretch>
            <a:fillRect/>
          </a:stretch>
        </p:blipFill>
        <p:spPr>
          <a:xfrm>
            <a:off x="0" y="-28575"/>
            <a:ext cx="1143001" cy="641351"/>
          </a:xfrm>
          <a:prstGeom prst="rect">
            <a:avLst/>
          </a:prstGeom>
          <a:ln w="12700">
            <a:miter lim="400000"/>
          </a:ln>
        </p:spPr>
      </p:pic>
      <p:pic>
        <p:nvPicPr>
          <p:cNvPr id="79" name="09PreAlg LTHeader04-05.png"/>
          <p:cNvPicPr/>
          <p:nvPr/>
        </p:nvPicPr>
        <p:blipFill>
          <a:blip r:embed="rId8">
            <a:extLst/>
          </a:blip>
          <a:stretch>
            <a:fillRect/>
          </a:stretch>
        </p:blipFill>
        <p:spPr>
          <a:xfrm>
            <a:off x="1819275" y="0"/>
            <a:ext cx="7324726" cy="419101"/>
          </a:xfrm>
          <a:prstGeom prst="rect">
            <a:avLst/>
          </a:prstGeom>
          <a:ln w="12700">
            <a:miter lim="400000"/>
          </a:ln>
        </p:spPr>
      </p:pic>
      <p:pic>
        <p:nvPicPr>
          <p:cNvPr id="80" name="Std Test Example_5.png"/>
          <p:cNvPicPr/>
          <p:nvPr/>
        </p:nvPicPr>
        <p:blipFill>
          <a:blip r:embed="rId9">
            <a:extLst/>
          </a:blip>
          <a:stretch>
            <a:fillRect/>
          </a:stretch>
        </p:blipFill>
        <p:spPr>
          <a:xfrm>
            <a:off x="581025" y="657225"/>
            <a:ext cx="6738938" cy="2990850"/>
          </a:xfrm>
          <a:prstGeom prst="rect">
            <a:avLst/>
          </a:prstGeom>
          <a:ln w="12700">
            <a:miter lim="400000"/>
          </a:ln>
        </p:spPr>
      </p:pic>
      <p:sp>
        <p:nvSpPr>
          <p:cNvPr id="81" name="Shape 8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 Id="rId9" Type="http://schemas.openxmlformats.org/officeDocument/2006/relationships/slideLayout" Target="../slideLayouts/slideLayout4.xml"/><Relationship Id="rId10" Type="http://schemas.openxmlformats.org/officeDocument/2006/relationships/slideLayout" Target="../slideLayouts/slideLayout5.xml"/><Relationship Id="rId11" Type="http://schemas.openxmlformats.org/officeDocument/2006/relationships/slideLayout" Target="../slideLayouts/slideLayout6.xml"/><Relationship Id="rId12" Type="http://schemas.openxmlformats.org/officeDocument/2006/relationships/slideLayout" Target="../slideLayouts/slideLayout7.xml"/><Relationship Id="rId13" Type="http://schemas.openxmlformats.org/officeDocument/2006/relationships/slideLayout" Target="../slideLayouts/slideLayout8.xml"/><Relationship Id="rId14" Type="http://schemas.openxmlformats.org/officeDocument/2006/relationships/slideLayout" Target="../slideLayouts/slideLayout9.xml"/><Relationship Id="rId15" Type="http://schemas.openxmlformats.org/officeDocument/2006/relationships/slideLayout" Target="../slideLayouts/slideLayout10.xml"/><Relationship Id="rId16"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3" name="Lesson Menu.png"/>
          <p:cNvPicPr/>
          <p:nvPr/>
        </p:nvPicPr>
        <p:blipFill>
          <a:blip r:embed="rId3">
            <a:extLst/>
          </a:blip>
          <a:stretch>
            <a:fillRect/>
          </a:stretch>
        </p:blipFill>
        <p:spPr>
          <a:xfrm>
            <a:off x="809625" y="685800"/>
            <a:ext cx="3683001" cy="1100138"/>
          </a:xfrm>
          <a:prstGeom prst="rect">
            <a:avLst/>
          </a:prstGeom>
          <a:ln w="12700">
            <a:miter lim="400000"/>
          </a:ln>
        </p:spPr>
      </p:pic>
      <p:pic>
        <p:nvPicPr>
          <p:cNvPr id="4" name="09PreAlg LNHeader04-05.png"/>
          <p:cNvPicPr/>
          <p:nvPr/>
        </p:nvPicPr>
        <p:blipFill>
          <a:blip r:embed="rId4">
            <a:extLst/>
          </a:blip>
          <a:stretch>
            <a:fillRect/>
          </a:stretch>
        </p:blipFill>
        <p:spPr>
          <a:xfrm>
            <a:off x="0" y="-28575"/>
            <a:ext cx="1143001" cy="641351"/>
          </a:xfrm>
          <a:prstGeom prst="rect">
            <a:avLst/>
          </a:prstGeom>
          <a:ln w="12700">
            <a:miter lim="400000"/>
          </a:ln>
        </p:spPr>
      </p:pic>
      <p:pic>
        <p:nvPicPr>
          <p:cNvPr id="5" name="09PreAlg LTHeader04-05.png"/>
          <p:cNvPicPr/>
          <p:nvPr/>
        </p:nvPicPr>
        <p:blipFill>
          <a:blip r:embed="rId5">
            <a:extLst/>
          </a:blip>
          <a:stretch>
            <a:fillRect/>
          </a:stretch>
        </p:blipFill>
        <p:spPr>
          <a:xfrm>
            <a:off x="1819275" y="0"/>
            <a:ext cx="7324726" cy="419101"/>
          </a:xfrm>
          <a:prstGeom prst="rect">
            <a:avLst/>
          </a:prstGeom>
          <a:ln w="12700">
            <a:miter lim="400000"/>
          </a:ln>
        </p:spPr>
      </p:pic>
      <p:sp>
        <p:nvSpPr>
          <p:cNvPr id="6" name="Shape 6"/>
          <p:cNvSpPr/>
          <p:nvPr>
            <p:ph type="title"/>
          </p:nvPr>
        </p:nvSpPr>
        <p:spPr>
          <a:xfrm>
            <a:off x="5486400" y="6953250"/>
            <a:ext cx="3657600" cy="1825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lvl="0">
              <a:defRPr sz="1800">
                <a:uFillTx/>
              </a:defRPr>
            </a:pPr>
            <a:r>
              <a:rPr sz="1200">
                <a:uFill>
                  <a:solidFill/>
                </a:uFill>
              </a:rPr>
              <a:t>Title Text</a:t>
            </a:r>
          </a:p>
        </p:txBody>
      </p:sp>
    </p:spTree>
  </p:cSld>
  <p:clrMap bg1="lt1" tx1="dk1" bg2="lt2" tx2="dk2" accent1="accent1" accent2="accent2" accent3="accent3" accent4="accent4" accent5="accent5" accent6="accent6" hlink="hlink" folHlink="fol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ransition spd="med" advClick="1"/>
  <p:txStyles>
    <p:titleStyle>
      <a:lvl1pPr algn="r">
        <a:defRPr sz="1200">
          <a:uFill>
            <a:solidFill/>
          </a:uFill>
          <a:latin typeface="+mn-lt"/>
          <a:ea typeface="+mn-ea"/>
          <a:cs typeface="+mn-cs"/>
          <a:sym typeface="Arial"/>
        </a:defRPr>
      </a:lvl1pPr>
      <a:lvl2pPr indent="228600" algn="r">
        <a:defRPr sz="1200">
          <a:uFill>
            <a:solidFill/>
          </a:uFill>
          <a:latin typeface="+mn-lt"/>
          <a:ea typeface="+mn-ea"/>
          <a:cs typeface="+mn-cs"/>
          <a:sym typeface="Arial"/>
        </a:defRPr>
      </a:lvl2pPr>
      <a:lvl3pPr indent="457200" algn="r">
        <a:defRPr sz="1200">
          <a:uFill>
            <a:solidFill/>
          </a:uFill>
          <a:latin typeface="+mn-lt"/>
          <a:ea typeface="+mn-ea"/>
          <a:cs typeface="+mn-cs"/>
          <a:sym typeface="Arial"/>
        </a:defRPr>
      </a:lvl3pPr>
      <a:lvl4pPr indent="685800" algn="r">
        <a:defRPr sz="1200">
          <a:uFill>
            <a:solidFill/>
          </a:uFill>
          <a:latin typeface="+mn-lt"/>
          <a:ea typeface="+mn-ea"/>
          <a:cs typeface="+mn-cs"/>
          <a:sym typeface="Arial"/>
        </a:defRPr>
      </a:lvl4pPr>
      <a:lvl5pPr indent="914400" algn="r">
        <a:defRPr sz="1200">
          <a:uFill>
            <a:solidFill/>
          </a:uFill>
          <a:latin typeface="+mn-lt"/>
          <a:ea typeface="+mn-ea"/>
          <a:cs typeface="+mn-cs"/>
          <a:sym typeface="Arial"/>
        </a:defRPr>
      </a:lvl5pPr>
      <a:lvl6pPr indent="1143000" algn="r">
        <a:defRPr sz="1200">
          <a:uFill>
            <a:solidFill/>
          </a:uFill>
          <a:latin typeface="+mn-lt"/>
          <a:ea typeface="+mn-ea"/>
          <a:cs typeface="+mn-cs"/>
          <a:sym typeface="Arial"/>
        </a:defRPr>
      </a:lvl6pPr>
      <a:lvl7pPr indent="1371600" algn="r">
        <a:defRPr sz="1200">
          <a:uFill>
            <a:solidFill/>
          </a:uFill>
          <a:latin typeface="+mn-lt"/>
          <a:ea typeface="+mn-ea"/>
          <a:cs typeface="+mn-cs"/>
          <a:sym typeface="Arial"/>
        </a:defRPr>
      </a:lvl7pPr>
      <a:lvl8pPr indent="1600200" algn="r">
        <a:defRPr sz="1200">
          <a:uFill>
            <a:solidFill/>
          </a:uFill>
          <a:latin typeface="+mn-lt"/>
          <a:ea typeface="+mn-ea"/>
          <a:cs typeface="+mn-cs"/>
          <a:sym typeface="Arial"/>
        </a:defRPr>
      </a:lvl8pPr>
      <a:lvl9pPr indent="1828800" algn="r">
        <a:defRPr sz="1200">
          <a:uFill>
            <a:solidFill/>
          </a:uFill>
          <a:latin typeface="+mn-lt"/>
          <a:ea typeface="+mn-ea"/>
          <a:cs typeface="+mn-cs"/>
          <a:sym typeface="Arial"/>
        </a:defRPr>
      </a:lvl9pPr>
    </p:titleStyle>
    <p:bodyStyle>
      <a:lvl1pPr marL="383540" marR="40639" indent="-342900">
        <a:spcBef>
          <a:spcPts val="700"/>
        </a:spcBef>
        <a:buSzPct val="100000"/>
        <a:buChar char="•"/>
        <a:defRPr sz="3200">
          <a:uFill>
            <a:solidFill/>
          </a:uFill>
          <a:latin typeface="+mn-lt"/>
          <a:ea typeface="+mn-ea"/>
          <a:cs typeface="+mn-cs"/>
          <a:sym typeface="Arial"/>
        </a:defRPr>
      </a:lvl1pPr>
      <a:lvl2pPr marL="824411" marR="40639" indent="-326571">
        <a:spcBef>
          <a:spcPts val="700"/>
        </a:spcBef>
        <a:buSzPct val="100000"/>
        <a:buChar char="•"/>
        <a:defRPr sz="3200">
          <a:uFill>
            <a:solidFill/>
          </a:uFill>
          <a:latin typeface="+mn-lt"/>
          <a:ea typeface="+mn-ea"/>
          <a:cs typeface="+mn-cs"/>
          <a:sym typeface="Arial"/>
        </a:defRPr>
      </a:lvl2pPr>
      <a:lvl3pPr marL="1259839" marR="40639" indent="-304800">
        <a:spcBef>
          <a:spcPts val="700"/>
        </a:spcBef>
        <a:buSzPct val="100000"/>
        <a:buChar char="•"/>
        <a:defRPr sz="3200">
          <a:uFill>
            <a:solidFill/>
          </a:uFill>
          <a:latin typeface="+mn-lt"/>
          <a:ea typeface="+mn-ea"/>
          <a:cs typeface="+mn-cs"/>
          <a:sym typeface="Arial"/>
        </a:defRPr>
      </a:lvl3pPr>
      <a:lvl4pPr marL="1778000" marR="40639" indent="-365760">
        <a:spcBef>
          <a:spcPts val="700"/>
        </a:spcBef>
        <a:buSzPct val="100000"/>
        <a:buChar char="•"/>
        <a:defRPr sz="3200">
          <a:uFill>
            <a:solidFill/>
          </a:uFill>
          <a:latin typeface="+mn-lt"/>
          <a:ea typeface="+mn-ea"/>
          <a:cs typeface="+mn-cs"/>
          <a:sym typeface="Arial"/>
        </a:defRPr>
      </a:lvl4pPr>
      <a:lvl5pPr marL="2235200" marR="40639" indent="-365760">
        <a:spcBef>
          <a:spcPts val="700"/>
        </a:spcBef>
        <a:buSzPct val="100000"/>
        <a:buChar char="•"/>
        <a:defRPr sz="3200">
          <a:uFill>
            <a:solidFill/>
          </a:uFill>
          <a:latin typeface="+mn-lt"/>
          <a:ea typeface="+mn-ea"/>
          <a:cs typeface="+mn-cs"/>
          <a:sym typeface="Arial"/>
        </a:defRPr>
      </a:lvl5pPr>
      <a:lvl6pPr marL="2235200" marR="40639" indent="-365760">
        <a:spcBef>
          <a:spcPts val="700"/>
        </a:spcBef>
        <a:buSzPct val="100000"/>
        <a:buChar char="•"/>
        <a:defRPr sz="3200">
          <a:uFill>
            <a:solidFill/>
          </a:uFill>
          <a:latin typeface="+mn-lt"/>
          <a:ea typeface="+mn-ea"/>
          <a:cs typeface="+mn-cs"/>
          <a:sym typeface="Arial"/>
        </a:defRPr>
      </a:lvl6pPr>
      <a:lvl7pPr marL="2235200" marR="40639" indent="-365760">
        <a:spcBef>
          <a:spcPts val="700"/>
        </a:spcBef>
        <a:buSzPct val="100000"/>
        <a:buChar char="•"/>
        <a:defRPr sz="3200">
          <a:uFill>
            <a:solidFill/>
          </a:uFill>
          <a:latin typeface="+mn-lt"/>
          <a:ea typeface="+mn-ea"/>
          <a:cs typeface="+mn-cs"/>
          <a:sym typeface="Arial"/>
        </a:defRPr>
      </a:lvl7pPr>
      <a:lvl8pPr marL="2235200" marR="40639" indent="-365760">
        <a:spcBef>
          <a:spcPts val="700"/>
        </a:spcBef>
        <a:buSzPct val="100000"/>
        <a:buChar char="•"/>
        <a:defRPr sz="3200">
          <a:uFill>
            <a:solidFill/>
          </a:uFill>
          <a:latin typeface="+mn-lt"/>
          <a:ea typeface="+mn-ea"/>
          <a:cs typeface="+mn-cs"/>
          <a:sym typeface="Arial"/>
        </a:defRPr>
      </a:lvl8pPr>
      <a:lvl9pPr marL="2235200" marR="40639" indent="-365760">
        <a:spcBef>
          <a:spcPts val="700"/>
        </a:spcBef>
        <a:buSzPct val="100000"/>
        <a:buChar char="•"/>
        <a:defRPr sz="3200">
          <a:uFill>
            <a:solidFill/>
          </a:uFill>
          <a:latin typeface="+mn-lt"/>
          <a:ea typeface="+mn-ea"/>
          <a:cs typeface="+mn-cs"/>
          <a:sym typeface="Arial"/>
        </a:defRPr>
      </a:lvl9pPr>
    </p:bodyStyle>
    <p:otherStyle>
      <a:lvl1pPr algn="ctr" defTabSz="584200">
        <a:defRPr>
          <a:solidFill>
            <a:schemeClr val="tx1"/>
          </a:solidFill>
          <a:uFill>
            <a:solidFill/>
          </a:uFill>
          <a:latin typeface="+mn-lt"/>
          <a:ea typeface="+mn-ea"/>
          <a:cs typeface="+mn-cs"/>
          <a:sym typeface="Arial"/>
        </a:defRPr>
      </a:lvl1pPr>
      <a:lvl2pPr indent="228600" algn="ctr" defTabSz="584200">
        <a:defRPr>
          <a:solidFill>
            <a:schemeClr val="tx1"/>
          </a:solidFill>
          <a:uFill>
            <a:solidFill/>
          </a:uFill>
          <a:latin typeface="+mn-lt"/>
          <a:ea typeface="+mn-ea"/>
          <a:cs typeface="+mn-cs"/>
          <a:sym typeface="Arial"/>
        </a:defRPr>
      </a:lvl2pPr>
      <a:lvl3pPr indent="457200" algn="ctr" defTabSz="584200">
        <a:defRPr>
          <a:solidFill>
            <a:schemeClr val="tx1"/>
          </a:solidFill>
          <a:uFill>
            <a:solidFill/>
          </a:uFill>
          <a:latin typeface="+mn-lt"/>
          <a:ea typeface="+mn-ea"/>
          <a:cs typeface="+mn-cs"/>
          <a:sym typeface="Arial"/>
        </a:defRPr>
      </a:lvl3pPr>
      <a:lvl4pPr indent="685800" algn="ctr" defTabSz="584200">
        <a:defRPr>
          <a:solidFill>
            <a:schemeClr val="tx1"/>
          </a:solidFill>
          <a:uFill>
            <a:solidFill/>
          </a:uFill>
          <a:latin typeface="+mn-lt"/>
          <a:ea typeface="+mn-ea"/>
          <a:cs typeface="+mn-cs"/>
          <a:sym typeface="Arial"/>
        </a:defRPr>
      </a:lvl4pPr>
      <a:lvl5pPr indent="914400" algn="ctr" defTabSz="584200">
        <a:defRPr>
          <a:solidFill>
            <a:schemeClr val="tx1"/>
          </a:solidFill>
          <a:uFill>
            <a:solidFill/>
          </a:uFill>
          <a:latin typeface="+mn-lt"/>
          <a:ea typeface="+mn-ea"/>
          <a:cs typeface="+mn-cs"/>
          <a:sym typeface="Arial"/>
        </a:defRPr>
      </a:lvl5pPr>
      <a:lvl6pPr indent="1143000" algn="ctr" defTabSz="584200">
        <a:defRPr>
          <a:solidFill>
            <a:schemeClr val="tx1"/>
          </a:solidFill>
          <a:uFill>
            <a:solidFill/>
          </a:uFill>
          <a:latin typeface="+mn-lt"/>
          <a:ea typeface="+mn-ea"/>
          <a:cs typeface="+mn-cs"/>
          <a:sym typeface="Arial"/>
        </a:defRPr>
      </a:lvl6pPr>
      <a:lvl7pPr indent="1371600" algn="ctr" defTabSz="584200">
        <a:defRPr>
          <a:solidFill>
            <a:schemeClr val="tx1"/>
          </a:solidFill>
          <a:uFill>
            <a:solidFill/>
          </a:uFill>
          <a:latin typeface="+mn-lt"/>
          <a:ea typeface="+mn-ea"/>
          <a:cs typeface="+mn-cs"/>
          <a:sym typeface="Arial"/>
        </a:defRPr>
      </a:lvl7pPr>
      <a:lvl8pPr indent="1600200" algn="ctr" defTabSz="584200">
        <a:defRPr>
          <a:solidFill>
            <a:schemeClr val="tx1"/>
          </a:solidFill>
          <a:uFill>
            <a:solidFill/>
          </a:uFill>
          <a:latin typeface="+mn-lt"/>
          <a:ea typeface="+mn-ea"/>
          <a:cs typeface="+mn-cs"/>
          <a:sym typeface="Arial"/>
        </a:defRPr>
      </a:lvl8pPr>
      <a:lvl9pPr indent="1828800" algn="ctr" defTabSz="584200">
        <a:defRPr>
          <a:solidFill>
            <a:schemeClr val="tx1"/>
          </a:solidFill>
          <a:uFill>
            <a:solidFill/>
          </a:u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4.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2.png"/><Relationship Id="rId3" Type="http://schemas.openxmlformats.org/officeDocument/2006/relationships/image" Target="../media/image1.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png"/><Relationship Id="rId3" Type="http://schemas.openxmlformats.org/officeDocument/2006/relationships/image" Target="../media/image34.png"/><Relationship Id="rId4" Type="http://schemas.openxmlformats.org/officeDocument/2006/relationships/image" Target="../media/image35.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 Id="rId3" Type="http://schemas.openxmlformats.org/officeDocument/2006/relationships/image" Target="../media/image1.jpeg"/><Relationship Id="rId4" Type="http://schemas.openxmlformats.org/officeDocument/2006/relationships/image" Target="../media/image36.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8.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2.png"/><Relationship Id="rId3" Type="http://schemas.openxmlformats.org/officeDocument/2006/relationships/image" Target="../media/image1.jpeg"/><Relationship Id="rId4" Type="http://schemas.openxmlformats.org/officeDocument/2006/relationships/image" Target="../media/image39.png"/><Relationship Id="rId5" Type="http://schemas.openxmlformats.org/officeDocument/2006/relationships/image" Target="../media/image40.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9.xml"/><Relationship Id="rId3" Type="http://schemas.openxmlformats.org/officeDocument/2006/relationships/slide" Target="slide10.xml"/><Relationship Id="rId4" Type="http://schemas.openxmlformats.org/officeDocument/2006/relationships/slide" Target="slide11.xml"/><Relationship Id="rId5" Type="http://schemas.openxmlformats.org/officeDocument/2006/relationships/slide" Target="slide14.xml"/><Relationship Id="rId6" Type="http://schemas.openxmlformats.org/officeDocument/2006/relationships/slide" Target="slide16.xml"/><Relationship Id="rId7" Type="http://schemas.openxmlformats.org/officeDocument/2006/relationships/slide" Target="slide18.xml"/><Relationship Id="rId8" Type="http://schemas.openxmlformats.org/officeDocument/2006/relationships/slide" Target="slide20.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1.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2.png"/><Relationship Id="rId3" Type="http://schemas.openxmlformats.org/officeDocument/2006/relationships/image" Target="../media/image1.jpe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 Id="rId3" Type="http://schemas.openxmlformats.org/officeDocument/2006/relationships/image" Target="../media/image19.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png"/><Relationship Id="rId3" Type="http://schemas.openxmlformats.org/officeDocument/2006/relationships/image" Target="../media/image22.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 Id="rId3" Type="http://schemas.openxmlformats.org/officeDocument/2006/relationships/image" Target="../media/image25.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 Id="rId3"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6E6EB5"/>
        </a:solidFill>
      </p:bgPr>
    </p:bg>
    <p:spTree>
      <p:nvGrpSpPr>
        <p:cNvPr id="1" name=""/>
        <p:cNvGrpSpPr/>
        <p:nvPr/>
      </p:nvGrpSpPr>
      <p:grpSpPr>
        <a:xfrm>
          <a:off x="0" y="0"/>
          <a:ext cx="0" cy="0"/>
          <a:chOff x="0" y="0"/>
          <a:chExt cx="0" cy="0"/>
        </a:xfrm>
      </p:grpSpPr>
      <p:pic>
        <p:nvPicPr>
          <p:cNvPr id="105" name="09_Pre_Alg NA Splash Flash.jpg"/>
          <p:cNvPicPr/>
          <p:nvPr/>
        </p:nvPicPr>
        <p:blipFill>
          <a:blip r:embed="rId2">
            <a:extLst/>
          </a:blip>
          <a:stretch>
            <a:fillRect/>
          </a:stretch>
        </p:blipFill>
        <p:spPr>
          <a:xfrm>
            <a:off x="0" y="0"/>
            <a:ext cx="9144001" cy="6858001"/>
          </a:xfrm>
          <a:prstGeom prst="rect">
            <a:avLst/>
          </a:prstGeom>
          <a:ln w="12700">
            <a:miter lim="400000"/>
          </a:ln>
        </p:spPr>
      </p:pic>
      <p:sp>
        <p:nvSpPr>
          <p:cNvPr id="106" name="Shape 106"/>
          <p:cNvSpPr/>
          <p:nvPr>
            <p:ph type="title"/>
          </p:nvPr>
        </p:nvSpPr>
        <p:spPr>
          <a:prstGeom prst="rect">
            <a:avLst/>
          </a:prstGeom>
        </p:spPr>
        <p:txBody>
          <a:bodyPr/>
          <a:lstStyle/>
          <a:p>
            <a:pPr lvl="0">
              <a:defRPr sz="1800">
                <a:uFillTx/>
              </a:defRPr>
            </a:pPr>
            <a:r>
              <a:rPr sz="1200">
                <a:uFill>
                  <a:solidFill/>
                </a:uFill>
              </a:rPr>
              <a:t>Splash Screen</a:t>
            </a:r>
          </a:p>
        </p:txBody>
      </p:sp>
      <p:pic>
        <p:nvPicPr>
          <p:cNvPr id="107" name="09_Pre_Alg Splash Arm.png"/>
          <p:cNvPicPr/>
          <p:nvPr/>
        </p:nvPicPr>
        <p:blipFill>
          <a:blip r:embed="rId3">
            <a:extLst/>
          </a:blip>
          <a:srcRect l="18124" t="63333" r="46041" b="17778"/>
          <a:stretch>
            <a:fillRect/>
          </a:stretch>
        </p:blipFill>
        <p:spPr>
          <a:xfrm>
            <a:off x="3652837" y="4343400"/>
            <a:ext cx="3276601" cy="1295400"/>
          </a:xfrm>
          <a:prstGeom prst="rect">
            <a:avLst/>
          </a:prstGeom>
          <a:ln w="12700">
            <a:miter lim="400000"/>
          </a:ln>
        </p:spPr>
      </p:pic>
      <p:pic>
        <p:nvPicPr>
          <p:cNvPr id="108" name="09PreAlg LNHeader04-05.png"/>
          <p:cNvPicPr/>
          <p:nvPr/>
        </p:nvPicPr>
        <p:blipFill>
          <a:blip r:embed="rId4">
            <a:extLst/>
          </a:blip>
          <a:stretch>
            <a:fillRect/>
          </a:stretch>
        </p:blipFill>
        <p:spPr>
          <a:xfrm>
            <a:off x="3919537" y="4648200"/>
            <a:ext cx="1143001" cy="641351"/>
          </a:xfrm>
          <a:prstGeom prst="rect">
            <a:avLst/>
          </a:prstGeom>
          <a:ln w="12700">
            <a:miter lim="400000"/>
          </a:ln>
        </p:spPr>
      </p:pic>
      <p:pic>
        <p:nvPicPr>
          <p:cNvPr id="109" name="09PreAlg LTHeader04-05.png"/>
          <p:cNvPicPr/>
          <p:nvPr/>
        </p:nvPicPr>
        <p:blipFill>
          <a:blip r:embed="rId5">
            <a:extLst/>
          </a:blip>
          <a:stretch>
            <a:fillRect/>
          </a:stretch>
        </p:blipFill>
        <p:spPr>
          <a:xfrm>
            <a:off x="1819275" y="4884737"/>
            <a:ext cx="7324726" cy="419101"/>
          </a:xfrm>
          <a:prstGeom prst="rect">
            <a:avLst/>
          </a:prstGeom>
          <a:ln w="12700">
            <a:miter lim="400000"/>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ph type="title"/>
          </p:nvPr>
        </p:nvSpPr>
        <p:spPr>
          <a:prstGeom prst="rect">
            <a:avLst/>
          </a:prstGeom>
        </p:spPr>
        <p:txBody>
          <a:bodyPr/>
          <a:lstStyle/>
          <a:p>
            <a:pPr lvl="0">
              <a:defRPr sz="1800">
                <a:uFillTx/>
              </a:defRPr>
            </a:pPr>
            <a:r>
              <a:rPr sz="1200">
                <a:uFill>
                  <a:solidFill/>
                </a:uFill>
              </a:rPr>
              <a:t>Vocabulary</a:t>
            </a:r>
          </a:p>
        </p:txBody>
      </p:sp>
      <p:pic>
        <p:nvPicPr>
          <p:cNvPr id="164" name="New Vocab.png"/>
          <p:cNvPicPr/>
          <p:nvPr/>
        </p:nvPicPr>
        <p:blipFill>
          <a:blip r:embed="rId2">
            <a:extLst/>
          </a:blip>
          <a:stretch>
            <a:fillRect/>
          </a:stretch>
        </p:blipFill>
        <p:spPr>
          <a:xfrm>
            <a:off x="711200" y="742950"/>
            <a:ext cx="4241801" cy="895351"/>
          </a:xfrm>
          <a:prstGeom prst="rect">
            <a:avLst/>
          </a:prstGeom>
          <a:ln w="12700">
            <a:miter lim="400000"/>
          </a:ln>
        </p:spPr>
      </p:pic>
      <p:sp>
        <p:nvSpPr>
          <p:cNvPr id="165" name="Shape 165"/>
          <p:cNvSpPr/>
          <p:nvPr/>
        </p:nvSpPr>
        <p:spPr>
          <a:xfrm>
            <a:off x="812800" y="1828800"/>
            <a:ext cx="7632700" cy="4963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6715" indent="-346075">
              <a:lnSpc>
                <a:spcPct val="90000"/>
              </a:lnSpc>
              <a:spcBef>
                <a:spcPts val="900"/>
              </a:spcBef>
              <a:buClr>
                <a:srgbClr val="000000"/>
              </a:buClr>
              <a:buSzPct val="100000"/>
              <a:buFont typeface="Arial"/>
              <a:buChar char="•"/>
              <a:defRPr sz="2800"/>
            </a:lvl1pPr>
          </a:lstStyle>
          <a:p>
            <a:pPr lvl="0">
              <a:defRPr sz="1800">
                <a:uFillTx/>
              </a:defRPr>
            </a:pPr>
            <a:r>
              <a:rPr sz="2800">
                <a:uFill>
                  <a:solidFill/>
                </a:uFill>
              </a:rPr>
              <a:t>two-step equation</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64"/>
                                        </p:tgtEl>
                                        <p:attrNameLst>
                                          <p:attrName>style.visibility</p:attrName>
                                        </p:attrNameLst>
                                      </p:cBhvr>
                                      <p:to>
                                        <p:strVal val="visible"/>
                                      </p:to>
                                    </p:set>
                                    <p:animEffect filter="wipe(left)" transition="in">
                                      <p:cBhvr>
                                        <p:cTn id="7" dur="500"/>
                                        <p:tgtEl>
                                          <p:spTgt spid="164"/>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65"/>
                                        </p:tgtEl>
                                        <p:attrNameLst>
                                          <p:attrName>style.visibility</p:attrName>
                                        </p:attrNameLst>
                                      </p:cBhvr>
                                      <p:to>
                                        <p:strVal val="visible"/>
                                      </p:to>
                                    </p:set>
                                    <p:animEffect filter="wipe(left)" transition="in">
                                      <p:cBhvr>
                                        <p:cTn id="11" dur="5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5" grpId="2"/>
      <p:bldP build="whole" bldLvl="1" animBg="1" rev="0" advAuto="0" spid="164"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title"/>
          </p:nvPr>
        </p:nvSpPr>
        <p:spPr>
          <a:prstGeom prst="rect">
            <a:avLst/>
          </a:prstGeom>
        </p:spPr>
        <p:txBody>
          <a:bodyPr/>
          <a:lstStyle/>
          <a:p>
            <a:pPr lvl="0">
              <a:defRPr sz="1800">
                <a:uFillTx/>
              </a:defRPr>
            </a:pPr>
            <a:r>
              <a:rPr sz="1200">
                <a:uFill>
                  <a:solidFill/>
                </a:uFill>
              </a:rPr>
              <a:t>Example 1</a:t>
            </a:r>
          </a:p>
        </p:txBody>
      </p:sp>
      <p:sp>
        <p:nvSpPr>
          <p:cNvPr id="168" name="Shape 168"/>
          <p:cNvSpPr/>
          <p:nvPr/>
        </p:nvSpPr>
        <p:spPr>
          <a:xfrm>
            <a:off x="2628900" y="771525"/>
            <a:ext cx="5994401"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Solve a Two-Step Equation</a:t>
            </a:r>
          </a:p>
        </p:txBody>
      </p:sp>
      <p:sp>
        <p:nvSpPr>
          <p:cNvPr id="169" name="Shape 169"/>
          <p:cNvSpPr/>
          <p:nvPr/>
        </p:nvSpPr>
        <p:spPr>
          <a:xfrm>
            <a:off x="881062" y="2686050"/>
            <a:ext cx="7899401"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1400"/>
              </a:spcBef>
              <a:buClr>
                <a:srgbClr val="FFFFFF"/>
              </a:buClr>
              <a:buFont typeface="Arial"/>
              <a:tabLst>
                <a:tab pos="1587500" algn="r"/>
                <a:tab pos="1701800" algn="l"/>
                <a:tab pos="1981200" algn="l"/>
                <a:tab pos="3467100" algn="l"/>
                <a:tab pos="5524500" algn="l"/>
              </a:tabLst>
              <a:defRPr>
                <a:uFillTx/>
              </a:defRPr>
            </a:pPr>
            <a:r>
              <a:rPr sz="2400">
                <a:uFill>
                  <a:solidFill/>
                </a:uFill>
              </a:rPr>
              <a:t>	2</a:t>
            </a:r>
            <a:r>
              <a:rPr i="1" sz="2400">
                <a:uFill>
                  <a:solidFill/>
                </a:uFill>
              </a:rPr>
              <a:t>m</a:t>
            </a:r>
            <a:r>
              <a:rPr sz="2400">
                <a:uFill>
                  <a:solidFill/>
                </a:uFill>
              </a:rPr>
              <a:t> + 8 	= 32	Write the equation.</a:t>
            </a:r>
          </a:p>
        </p:txBody>
      </p:sp>
      <p:sp>
        <p:nvSpPr>
          <p:cNvPr id="170" name="Shape 170"/>
          <p:cNvSpPr/>
          <p:nvPr>
            <p:ph type="body" idx="4294967295"/>
          </p:nvPr>
        </p:nvSpPr>
        <p:spPr>
          <a:xfrm>
            <a:off x="533400" y="1503362"/>
            <a:ext cx="8229600" cy="217170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indent="0">
              <a:buClr>
                <a:srgbClr val="0068AD"/>
              </a:buClr>
              <a:buSzTx/>
              <a:buFont typeface="Arial"/>
              <a:buNone/>
              <a:defRPr sz="1800">
                <a:uFillTx/>
              </a:defRPr>
            </a:pPr>
            <a:r>
              <a:rPr b="1" sz="2400">
                <a:solidFill>
                  <a:srgbClr val="0068AD"/>
                </a:solidFill>
                <a:uFill>
                  <a:solidFill>
                    <a:srgbClr val="0068AD"/>
                  </a:solidFill>
                </a:uFill>
              </a:rPr>
              <a:t>Solve 2</a:t>
            </a:r>
            <a:r>
              <a:rPr b="1" i="1" sz="2400">
                <a:solidFill>
                  <a:srgbClr val="0068AD"/>
                </a:solidFill>
                <a:uFill>
                  <a:solidFill>
                    <a:srgbClr val="0068AD"/>
                  </a:solidFill>
                </a:uFill>
              </a:rPr>
              <a:t>m</a:t>
            </a:r>
            <a:r>
              <a:rPr b="1" sz="2400">
                <a:solidFill>
                  <a:srgbClr val="0068AD"/>
                </a:solidFill>
                <a:uFill>
                  <a:solidFill>
                    <a:srgbClr val="0068AD"/>
                  </a:solidFill>
                </a:uFill>
              </a:rPr>
              <a:t> + 8 =</a:t>
            </a:r>
            <a:r>
              <a:rPr b="1" i="1" sz="2400">
                <a:solidFill>
                  <a:srgbClr val="0068AD"/>
                </a:solidFill>
                <a:uFill>
                  <a:solidFill>
                    <a:srgbClr val="0068AD"/>
                  </a:solidFill>
                </a:uFill>
              </a:rPr>
              <a:t> </a:t>
            </a:r>
            <a:r>
              <a:rPr b="1" sz="2400">
                <a:solidFill>
                  <a:srgbClr val="0068AD"/>
                </a:solidFill>
                <a:uFill>
                  <a:solidFill>
                    <a:srgbClr val="0068AD"/>
                  </a:solidFill>
                </a:uFill>
              </a:rPr>
              <a:t>32. Check your solution.</a:t>
            </a:r>
          </a:p>
        </p:txBody>
      </p:sp>
      <p:sp>
        <p:nvSpPr>
          <p:cNvPr id="171" name="Shape 171"/>
          <p:cNvSpPr/>
          <p:nvPr/>
        </p:nvSpPr>
        <p:spPr>
          <a:xfrm>
            <a:off x="881062" y="5827712"/>
            <a:ext cx="7899401"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1400"/>
              </a:spcBef>
              <a:buClr>
                <a:srgbClr val="FFFFFF"/>
              </a:buClr>
              <a:buFont typeface="Arial"/>
              <a:tabLst>
                <a:tab pos="1587500" algn="r"/>
                <a:tab pos="1701800" algn="l"/>
                <a:tab pos="1981200" algn="l"/>
                <a:tab pos="3467100" algn="l"/>
                <a:tab pos="5524500" algn="l"/>
              </a:tabLst>
              <a:defRPr>
                <a:uFillTx/>
              </a:defRPr>
            </a:pPr>
            <a:r>
              <a:rPr i="1" sz="2400">
                <a:uFill>
                  <a:solidFill/>
                </a:uFill>
              </a:rPr>
              <a:t>	m</a:t>
            </a:r>
            <a:r>
              <a:rPr sz="2400">
                <a:uFill>
                  <a:solidFill/>
                </a:uFill>
              </a:rPr>
              <a:t>	=	12	Simplify.</a:t>
            </a:r>
          </a:p>
        </p:txBody>
      </p:sp>
      <p:sp>
        <p:nvSpPr>
          <p:cNvPr id="172" name="Shape 172"/>
          <p:cNvSpPr/>
          <p:nvPr/>
        </p:nvSpPr>
        <p:spPr>
          <a:xfrm>
            <a:off x="533400" y="2125662"/>
            <a:ext cx="7899400"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spcBef>
                <a:spcPts val="1400"/>
              </a:spcBef>
              <a:buClr>
                <a:srgbClr val="FFFFFF"/>
              </a:buClr>
              <a:buFont typeface="Arial"/>
              <a:tabLst>
                <a:tab pos="2781300" algn="l"/>
              </a:tabLst>
              <a:defRPr>
                <a:uFillTx/>
              </a:defRPr>
            </a:pPr>
            <a:r>
              <a:rPr b="1" sz="2400">
                <a:solidFill>
                  <a:srgbClr val="0068AD"/>
                </a:solidFill>
                <a:uFill>
                  <a:solidFill>
                    <a:srgbClr val="0068AD"/>
                  </a:solidFill>
                </a:uFill>
              </a:rPr>
              <a:t>Method 1	</a:t>
            </a:r>
            <a:r>
              <a:rPr sz="2400">
                <a:uFill>
                  <a:solidFill/>
                </a:uFill>
              </a:rPr>
              <a:t>The Vertical Method</a:t>
            </a:r>
          </a:p>
        </p:txBody>
      </p:sp>
      <p:sp>
        <p:nvSpPr>
          <p:cNvPr id="173" name="Shape 173"/>
          <p:cNvSpPr/>
          <p:nvPr/>
        </p:nvSpPr>
        <p:spPr>
          <a:xfrm>
            <a:off x="881062" y="4198937"/>
            <a:ext cx="7899401"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1400"/>
              </a:spcBef>
              <a:buClr>
                <a:srgbClr val="FFFFFF"/>
              </a:buClr>
              <a:buFont typeface="Arial"/>
              <a:tabLst>
                <a:tab pos="1587500" algn="r"/>
                <a:tab pos="1701800" algn="l"/>
                <a:tab pos="1981200" algn="l"/>
                <a:tab pos="3467100" algn="l"/>
                <a:tab pos="5524500" algn="l"/>
              </a:tabLst>
              <a:defRPr>
                <a:uFillTx/>
              </a:defRPr>
            </a:pPr>
            <a:r>
              <a:rPr sz="2400">
                <a:uFill>
                  <a:solidFill/>
                </a:uFill>
              </a:rPr>
              <a:t> 	2</a:t>
            </a:r>
            <a:r>
              <a:rPr i="1" sz="2400">
                <a:uFill>
                  <a:solidFill/>
                </a:uFill>
              </a:rPr>
              <a:t>m</a:t>
            </a:r>
            <a:r>
              <a:rPr sz="2400">
                <a:uFill>
                  <a:solidFill/>
                </a:uFill>
              </a:rPr>
              <a:t> 	= 24	Simplify.</a:t>
            </a:r>
          </a:p>
        </p:txBody>
      </p:sp>
      <p:grpSp>
        <p:nvGrpSpPr>
          <p:cNvPr id="176" name="Group 176"/>
          <p:cNvGrpSpPr/>
          <p:nvPr/>
        </p:nvGrpSpPr>
        <p:grpSpPr>
          <a:xfrm>
            <a:off x="881062" y="3286125"/>
            <a:ext cx="7899401" cy="768266"/>
            <a:chOff x="0" y="0"/>
            <a:chExt cx="7899400" cy="768265"/>
          </a:xfrm>
        </p:grpSpPr>
        <p:sp>
          <p:nvSpPr>
            <p:cNvPr id="174" name="Shape 174"/>
            <p:cNvSpPr/>
            <p:nvPr/>
          </p:nvSpPr>
          <p:spPr>
            <a:xfrm>
              <a:off x="0" y="0"/>
              <a:ext cx="7899400" cy="7682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nSpc>
                  <a:spcPct val="90000"/>
                </a:lnSpc>
                <a:spcBef>
                  <a:spcPts val="1400"/>
                </a:spcBef>
                <a:buClr>
                  <a:srgbClr val="FFFFFF"/>
                </a:buClr>
                <a:buFont typeface="Arial"/>
                <a:tabLst>
                  <a:tab pos="1587500" algn="r"/>
                  <a:tab pos="1701800" algn="l"/>
                  <a:tab pos="1981200" algn="l"/>
                  <a:tab pos="3467100" algn="l"/>
                  <a:tab pos="5524500" algn="l"/>
                </a:tabLst>
                <a:defRPr>
                  <a:uFillTx/>
                </a:defRPr>
              </a:pPr>
              <a:r>
                <a:rPr sz="2400">
                  <a:uFill>
                    <a:solidFill/>
                  </a:uFill>
                </a:rPr>
                <a:t>	 </a:t>
              </a:r>
              <a:r>
                <a:rPr sz="2400">
                  <a:solidFill>
                    <a:srgbClr val="E9332C"/>
                  </a:solidFill>
                  <a:uFill>
                    <a:solidFill>
                      <a:srgbClr val="E9332C"/>
                    </a:solidFill>
                  </a:uFill>
                </a:rPr>
                <a:t>– 8</a:t>
              </a:r>
              <a:r>
                <a:rPr sz="2400">
                  <a:uFill>
                    <a:solidFill/>
                  </a:uFill>
                </a:rPr>
                <a:t>	=	</a:t>
              </a:r>
              <a:r>
                <a:rPr sz="2400">
                  <a:solidFill>
                    <a:srgbClr val="E9332C"/>
                  </a:solidFill>
                  <a:uFill>
                    <a:solidFill>
                      <a:srgbClr val="E9332C"/>
                    </a:solidFill>
                  </a:uFill>
                </a:rPr>
                <a:t>– 8</a:t>
              </a:r>
              <a:r>
                <a:rPr sz="2400">
                  <a:uFill>
                    <a:solidFill/>
                  </a:uFill>
                </a:rPr>
                <a:t>	Subtraction Property of </a:t>
              </a:r>
              <a:br>
                <a:rPr sz="2400">
                  <a:uFill>
                    <a:solidFill/>
                  </a:uFill>
                </a:rPr>
              </a:br>
              <a:r>
                <a:rPr sz="2400">
                  <a:uFill>
                    <a:solidFill/>
                  </a:uFill>
                </a:rPr>
                <a:t>				Equality</a:t>
              </a:r>
            </a:p>
          </p:txBody>
        </p:sp>
        <p:sp>
          <p:nvSpPr>
            <p:cNvPr id="175" name="Shape 175"/>
            <p:cNvSpPr/>
            <p:nvPr/>
          </p:nvSpPr>
          <p:spPr>
            <a:xfrm>
              <a:off x="652462" y="409575"/>
              <a:ext cx="1981201" cy="1588"/>
            </a:xfrm>
            <a:prstGeom prst="line">
              <a:avLst/>
            </a:prstGeom>
            <a:noFill/>
            <a:ln w="19050" cap="flat">
              <a:solidFill>
                <a:srgbClr val="000000"/>
              </a:solidFill>
              <a:prstDash val="solid"/>
              <a:round/>
            </a:ln>
            <a:effectLst/>
          </p:spPr>
          <p:txBody>
            <a:bodyPr wrap="square" lIns="0" tIns="0" rIns="0" bIns="0" numCol="1" anchor="t">
              <a:noAutofit/>
            </a:bodyPr>
            <a:lstStyle/>
            <a:p>
              <a:pPr lvl="0" marL="0" marR="0" defTabSz="457200">
                <a:defRPr sz="1200">
                  <a:uFillTx/>
                  <a:latin typeface="Helvetica"/>
                  <a:ea typeface="Helvetica"/>
                  <a:cs typeface="Helvetica"/>
                  <a:sym typeface="Helvetica"/>
                </a:defRPr>
              </a:pPr>
            </a:p>
          </p:txBody>
        </p:sp>
      </p:grpSp>
      <p:grpSp>
        <p:nvGrpSpPr>
          <p:cNvPr id="179" name="Group 179"/>
          <p:cNvGrpSpPr/>
          <p:nvPr/>
        </p:nvGrpSpPr>
        <p:grpSpPr>
          <a:xfrm>
            <a:off x="881062" y="4791074"/>
            <a:ext cx="7899401" cy="787401"/>
            <a:chOff x="0" y="0"/>
            <a:chExt cx="7899400" cy="787400"/>
          </a:xfrm>
        </p:grpSpPr>
        <p:pic>
          <p:nvPicPr>
            <p:cNvPr id="177" name="4-5-1redo.png"/>
            <p:cNvPicPr/>
            <p:nvPr/>
          </p:nvPicPr>
          <p:blipFill>
            <a:blip r:embed="rId2">
              <a:extLst/>
            </a:blip>
            <a:stretch>
              <a:fillRect/>
            </a:stretch>
          </p:blipFill>
          <p:spPr>
            <a:xfrm>
              <a:off x="1166812" y="0"/>
              <a:ext cx="1270001" cy="787400"/>
            </a:xfrm>
            <a:prstGeom prst="rect">
              <a:avLst/>
            </a:prstGeom>
            <a:ln w="12700" cap="flat">
              <a:noFill/>
              <a:miter lim="400000"/>
            </a:ln>
            <a:effectLst/>
          </p:spPr>
        </p:pic>
        <p:sp>
          <p:nvSpPr>
            <p:cNvPr id="178" name="Shape 178"/>
            <p:cNvSpPr/>
            <p:nvPr/>
          </p:nvSpPr>
          <p:spPr>
            <a:xfrm>
              <a:off x="0" y="161925"/>
              <a:ext cx="7899400" cy="447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spcBef>
                  <a:spcPts val="1400"/>
                </a:spcBef>
                <a:buClr>
                  <a:srgbClr val="FFFFFF"/>
                </a:buClr>
                <a:buFont typeface="Arial"/>
                <a:tabLst>
                  <a:tab pos="1587500" algn="r"/>
                  <a:tab pos="1701800" algn="l"/>
                  <a:tab pos="1981200" algn="l"/>
                  <a:tab pos="3467100" algn="l"/>
                  <a:tab pos="5524500" algn="l"/>
                </a:tabLst>
                <a:defRPr sz="2400"/>
              </a:lvl1pPr>
            </a:lstStyle>
            <a:p>
              <a:pPr lvl="0">
                <a:defRPr sz="1800">
                  <a:uFillTx/>
                </a:defRPr>
              </a:pPr>
              <a:r>
                <a:rPr sz="2400">
                  <a:uFill>
                    <a:solidFill/>
                  </a:uFill>
                </a:rPr>
                <a:t>				Division Property of Equality</a:t>
              </a:r>
            </a:p>
          </p:txBody>
        </p:sp>
      </p:gr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70">
                                            <p:bg/>
                                          </p:spTgt>
                                        </p:tgtEl>
                                        <p:attrNameLst>
                                          <p:attrName>style.visibility</p:attrName>
                                        </p:attrNameLst>
                                      </p:cBhvr>
                                      <p:to>
                                        <p:strVal val="visible"/>
                                      </p:to>
                                    </p:set>
                                    <p:animEffect filter="wipe(left)" transition="in">
                                      <p:cBhvr>
                                        <p:cTn id="7" dur="500"/>
                                        <p:tgtEl>
                                          <p:spTgt spid="170">
                                            <p:bg/>
                                          </p:spTgt>
                                        </p:tgtEl>
                                      </p:cBhvr>
                                    </p:animEffect>
                                  </p:childTnLst>
                                </p:cTn>
                              </p:par>
                              <p:par>
                                <p:cTn id="8" presetClass="entr" presetSubtype="8" presetID="22" grpId="1" fill="hold">
                                  <p:stCondLst>
                                    <p:cond delay="0"/>
                                  </p:stCondLst>
                                  <p:iterate type="el" backwards="0">
                                    <p:tmAbs val="0"/>
                                  </p:iterate>
                                  <p:childTnLst>
                                    <p:set>
                                      <p:cBhvr>
                                        <p:cTn id="9" fill="hold"/>
                                        <p:tgtEl>
                                          <p:spTgt spid="170">
                                            <p:txEl>
                                              <p:pRg st="0" end="0"/>
                                            </p:txEl>
                                          </p:spTgt>
                                        </p:tgtEl>
                                        <p:attrNameLst>
                                          <p:attrName>style.visibility</p:attrName>
                                        </p:attrNameLst>
                                      </p:cBhvr>
                                      <p:to>
                                        <p:strVal val="visible"/>
                                      </p:to>
                                    </p:set>
                                    <p:animEffect filter="wipe(left)" transition="in">
                                      <p:cBhvr>
                                        <p:cTn id="10" dur="500"/>
                                        <p:tgtEl>
                                          <p:spTgt spid="17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172">
                                            <p:bg/>
                                          </p:spTgt>
                                        </p:tgtEl>
                                        <p:attrNameLst>
                                          <p:attrName>style.visibility</p:attrName>
                                        </p:attrNameLst>
                                      </p:cBhvr>
                                      <p:to>
                                        <p:strVal val="visible"/>
                                      </p:to>
                                    </p:set>
                                    <p:animEffect filter="wipe(left)" transition="in">
                                      <p:cBhvr>
                                        <p:cTn id="15" dur="500"/>
                                        <p:tgtEl>
                                          <p:spTgt spid="172">
                                            <p:bg/>
                                          </p:spTgt>
                                        </p:tgtEl>
                                      </p:cBhvr>
                                    </p:animEffect>
                                  </p:childTnLst>
                                </p:cTn>
                              </p:par>
                              <p:par>
                                <p:cTn id="16" presetClass="entr" presetSubtype="8" presetID="22" grpId="2" fill="hold">
                                  <p:stCondLst>
                                    <p:cond delay="0"/>
                                  </p:stCondLst>
                                  <p:iterate type="el" backwards="0">
                                    <p:tmAbs val="0"/>
                                  </p:iterate>
                                  <p:childTnLst>
                                    <p:set>
                                      <p:cBhvr>
                                        <p:cTn id="17" fill="hold"/>
                                        <p:tgtEl>
                                          <p:spTgt spid="172">
                                            <p:txEl>
                                              <p:pRg st="0" end="0"/>
                                            </p:txEl>
                                          </p:spTgt>
                                        </p:tgtEl>
                                        <p:attrNameLst>
                                          <p:attrName>style.visibility</p:attrName>
                                        </p:attrNameLst>
                                      </p:cBhvr>
                                      <p:to>
                                        <p:strVal val="visible"/>
                                      </p:to>
                                    </p:set>
                                    <p:animEffect filter="wipe(left)" transition="in">
                                      <p:cBhvr>
                                        <p:cTn id="18" dur="500"/>
                                        <p:tgtEl>
                                          <p:spTgt spid="17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2" grpId="3" fill="hold">
                                  <p:stCondLst>
                                    <p:cond delay="0"/>
                                  </p:stCondLst>
                                  <p:iterate type="el" backwards="0">
                                    <p:tmAbs val="0"/>
                                  </p:iterate>
                                  <p:childTnLst>
                                    <p:set>
                                      <p:cBhvr>
                                        <p:cTn id="22" fill="hold"/>
                                        <p:tgtEl>
                                          <p:spTgt spid="169">
                                            <p:bg/>
                                          </p:spTgt>
                                        </p:tgtEl>
                                        <p:attrNameLst>
                                          <p:attrName>style.visibility</p:attrName>
                                        </p:attrNameLst>
                                      </p:cBhvr>
                                      <p:to>
                                        <p:strVal val="visible"/>
                                      </p:to>
                                    </p:set>
                                    <p:animEffect filter="wipe(left)" transition="in">
                                      <p:cBhvr>
                                        <p:cTn id="23" dur="500"/>
                                        <p:tgtEl>
                                          <p:spTgt spid="169">
                                            <p:bg/>
                                          </p:spTgt>
                                        </p:tgtEl>
                                      </p:cBhvr>
                                    </p:animEffect>
                                  </p:childTnLst>
                                </p:cTn>
                              </p:par>
                              <p:par>
                                <p:cTn id="24" presetClass="entr" presetSubtype="8" presetID="22" grpId="3" fill="hold">
                                  <p:stCondLst>
                                    <p:cond delay="0"/>
                                  </p:stCondLst>
                                  <p:iterate type="el" backwards="0">
                                    <p:tmAbs val="0"/>
                                  </p:iterate>
                                  <p:childTnLst>
                                    <p:set>
                                      <p:cBhvr>
                                        <p:cTn id="25" fill="hold"/>
                                        <p:tgtEl>
                                          <p:spTgt spid="169">
                                            <p:txEl>
                                              <p:pRg st="0" end="0"/>
                                            </p:txEl>
                                          </p:spTgt>
                                        </p:tgtEl>
                                        <p:attrNameLst>
                                          <p:attrName>style.visibility</p:attrName>
                                        </p:attrNameLst>
                                      </p:cBhvr>
                                      <p:to>
                                        <p:strVal val="visible"/>
                                      </p:to>
                                    </p:set>
                                    <p:animEffect filter="wipe(left)" transition="in">
                                      <p:cBhvr>
                                        <p:cTn id="26" dur="500"/>
                                        <p:tgtEl>
                                          <p:spTgt spid="16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8" presetID="22" grpId="4" fill="hold">
                                  <p:stCondLst>
                                    <p:cond delay="0"/>
                                  </p:stCondLst>
                                  <p:iterate type="el" backwards="0">
                                    <p:tmAbs val="0"/>
                                  </p:iterate>
                                  <p:childTnLst>
                                    <p:set>
                                      <p:cBhvr>
                                        <p:cTn id="30" fill="hold"/>
                                        <p:tgtEl>
                                          <p:spTgt spid="176"/>
                                        </p:tgtEl>
                                        <p:attrNameLst>
                                          <p:attrName>style.visibility</p:attrName>
                                        </p:attrNameLst>
                                      </p:cBhvr>
                                      <p:to>
                                        <p:strVal val="visible"/>
                                      </p:to>
                                    </p:set>
                                    <p:animEffect filter="wipe(left)" transition="in">
                                      <p:cBhvr>
                                        <p:cTn id="31" dur="500"/>
                                        <p:tgtEl>
                                          <p:spTgt spid="176"/>
                                        </p:tgtEl>
                                      </p:cBhvr>
                                    </p:animEffec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8" presetID="22" grpId="5" fill="hold">
                                  <p:stCondLst>
                                    <p:cond delay="0"/>
                                  </p:stCondLst>
                                  <p:iterate type="el" backwards="0">
                                    <p:tmAbs val="0"/>
                                  </p:iterate>
                                  <p:childTnLst>
                                    <p:set>
                                      <p:cBhvr>
                                        <p:cTn id="35" fill="hold"/>
                                        <p:tgtEl>
                                          <p:spTgt spid="173">
                                            <p:bg/>
                                          </p:spTgt>
                                        </p:tgtEl>
                                        <p:attrNameLst>
                                          <p:attrName>style.visibility</p:attrName>
                                        </p:attrNameLst>
                                      </p:cBhvr>
                                      <p:to>
                                        <p:strVal val="visible"/>
                                      </p:to>
                                    </p:set>
                                    <p:animEffect filter="wipe(left)" transition="in">
                                      <p:cBhvr>
                                        <p:cTn id="36" dur="500"/>
                                        <p:tgtEl>
                                          <p:spTgt spid="173">
                                            <p:bg/>
                                          </p:spTgt>
                                        </p:tgtEl>
                                      </p:cBhvr>
                                    </p:animEffect>
                                  </p:childTnLst>
                                </p:cTn>
                              </p:par>
                              <p:par>
                                <p:cTn id="37" presetClass="entr" presetSubtype="8" presetID="22" grpId="5" fill="hold">
                                  <p:stCondLst>
                                    <p:cond delay="0"/>
                                  </p:stCondLst>
                                  <p:iterate type="el" backwards="0">
                                    <p:tmAbs val="0"/>
                                  </p:iterate>
                                  <p:childTnLst>
                                    <p:set>
                                      <p:cBhvr>
                                        <p:cTn id="38" fill="hold"/>
                                        <p:tgtEl>
                                          <p:spTgt spid="173">
                                            <p:txEl>
                                              <p:pRg st="0" end="0"/>
                                            </p:txEl>
                                          </p:spTgt>
                                        </p:tgtEl>
                                        <p:attrNameLst>
                                          <p:attrName>style.visibility</p:attrName>
                                        </p:attrNameLst>
                                      </p:cBhvr>
                                      <p:to>
                                        <p:strVal val="visible"/>
                                      </p:to>
                                    </p:set>
                                    <p:animEffect filter="wipe(left)" transition="in">
                                      <p:cBhvr>
                                        <p:cTn id="39" dur="500"/>
                                        <p:tgtEl>
                                          <p:spTgt spid="173">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nodeType="clickEffect" presetClass="entr" presetSubtype="8" presetID="22" grpId="6" fill="hold">
                                  <p:stCondLst>
                                    <p:cond delay="0"/>
                                  </p:stCondLst>
                                  <p:iterate type="el" backwards="0">
                                    <p:tmAbs val="0"/>
                                  </p:iterate>
                                  <p:childTnLst>
                                    <p:set>
                                      <p:cBhvr>
                                        <p:cTn id="43" fill="hold"/>
                                        <p:tgtEl>
                                          <p:spTgt spid="179"/>
                                        </p:tgtEl>
                                        <p:attrNameLst>
                                          <p:attrName>style.visibility</p:attrName>
                                        </p:attrNameLst>
                                      </p:cBhvr>
                                      <p:to>
                                        <p:strVal val="visible"/>
                                      </p:to>
                                    </p:set>
                                    <p:animEffect filter="wipe(left)" transition="in">
                                      <p:cBhvr>
                                        <p:cTn id="44" dur="500"/>
                                        <p:tgtEl>
                                          <p:spTgt spid="179"/>
                                        </p:tgtEl>
                                      </p:cBhvr>
                                    </p:animEffect>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8" presetID="22" grpId="7" fill="hold">
                                  <p:stCondLst>
                                    <p:cond delay="0"/>
                                  </p:stCondLst>
                                  <p:iterate type="el" backwards="0">
                                    <p:tmAbs val="0"/>
                                  </p:iterate>
                                  <p:childTnLst>
                                    <p:set>
                                      <p:cBhvr>
                                        <p:cTn id="48" fill="hold"/>
                                        <p:tgtEl>
                                          <p:spTgt spid="171">
                                            <p:bg/>
                                          </p:spTgt>
                                        </p:tgtEl>
                                        <p:attrNameLst>
                                          <p:attrName>style.visibility</p:attrName>
                                        </p:attrNameLst>
                                      </p:cBhvr>
                                      <p:to>
                                        <p:strVal val="visible"/>
                                      </p:to>
                                    </p:set>
                                    <p:animEffect filter="wipe(left)" transition="in">
                                      <p:cBhvr>
                                        <p:cTn id="49" dur="500"/>
                                        <p:tgtEl>
                                          <p:spTgt spid="171">
                                            <p:bg/>
                                          </p:spTgt>
                                        </p:tgtEl>
                                      </p:cBhvr>
                                    </p:animEffect>
                                  </p:childTnLst>
                                </p:cTn>
                              </p:par>
                              <p:par>
                                <p:cTn id="50" presetClass="entr" presetSubtype="8" presetID="22" grpId="7" fill="hold">
                                  <p:stCondLst>
                                    <p:cond delay="0"/>
                                  </p:stCondLst>
                                  <p:iterate type="el" backwards="0">
                                    <p:tmAbs val="0"/>
                                  </p:iterate>
                                  <p:childTnLst>
                                    <p:set>
                                      <p:cBhvr>
                                        <p:cTn id="51" fill="hold"/>
                                        <p:tgtEl>
                                          <p:spTgt spid="171">
                                            <p:txEl>
                                              <p:pRg st="0" end="0"/>
                                            </p:txEl>
                                          </p:spTgt>
                                        </p:tgtEl>
                                        <p:attrNameLst>
                                          <p:attrName>style.visibility</p:attrName>
                                        </p:attrNameLst>
                                      </p:cBhvr>
                                      <p:to>
                                        <p:strVal val="visible"/>
                                      </p:to>
                                    </p:set>
                                    <p:animEffect filter="wipe(left)" transition="in">
                                      <p:cBhvr>
                                        <p:cTn id="52" dur="500"/>
                                        <p:tgtEl>
                                          <p:spTgt spid="171">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3" grpId="5"/>
      <p:bldP build="p" bldLvl="1" animBg="1" rev="0" advAuto="0" spid="170" grpId="1"/>
      <p:bldP build="whole" bldLvl="1" animBg="1" rev="0" advAuto="0" spid="176" grpId="4"/>
      <p:bldP build="whole" bldLvl="1" animBg="1" rev="0" advAuto="0" spid="179" grpId="6"/>
      <p:bldP build="p" bldLvl="5" animBg="1" rev="0" advAuto="0" spid="171" grpId="7"/>
      <p:bldP build="p" bldLvl="5" animBg="1" rev="0" advAuto="0" spid="172" grpId="2"/>
      <p:bldP build="p" bldLvl="5" animBg="1" rev="0" advAuto="0" spid="169" grpId="3"/>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hape 181"/>
          <p:cNvSpPr/>
          <p:nvPr>
            <p:ph type="title"/>
          </p:nvPr>
        </p:nvSpPr>
        <p:spPr>
          <a:prstGeom prst="rect">
            <a:avLst/>
          </a:prstGeom>
        </p:spPr>
        <p:txBody>
          <a:bodyPr/>
          <a:lstStyle/>
          <a:p>
            <a:pPr lvl="0">
              <a:defRPr sz="1800">
                <a:uFillTx/>
              </a:defRPr>
            </a:pPr>
            <a:r>
              <a:rPr sz="1200">
                <a:uFill>
                  <a:solidFill/>
                </a:uFill>
              </a:rPr>
              <a:t>Example 1</a:t>
            </a:r>
          </a:p>
        </p:txBody>
      </p:sp>
      <p:sp>
        <p:nvSpPr>
          <p:cNvPr id="182" name="Shape 182"/>
          <p:cNvSpPr/>
          <p:nvPr/>
        </p:nvSpPr>
        <p:spPr>
          <a:xfrm>
            <a:off x="2628900" y="771525"/>
            <a:ext cx="5994401"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Solve a Two-Step Equation</a:t>
            </a:r>
          </a:p>
        </p:txBody>
      </p:sp>
      <p:sp>
        <p:nvSpPr>
          <p:cNvPr id="183" name="Shape 183"/>
          <p:cNvSpPr/>
          <p:nvPr/>
        </p:nvSpPr>
        <p:spPr>
          <a:xfrm>
            <a:off x="881062" y="2084387"/>
            <a:ext cx="7899401"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1400"/>
              </a:spcBef>
              <a:buClr>
                <a:srgbClr val="FFFFFF"/>
              </a:buClr>
              <a:buFont typeface="Arial"/>
              <a:tabLst>
                <a:tab pos="1587500" algn="r"/>
                <a:tab pos="1701800" algn="l"/>
                <a:tab pos="1981200" algn="l"/>
                <a:tab pos="3467100" algn="l"/>
                <a:tab pos="5524500" algn="l"/>
              </a:tabLst>
              <a:defRPr>
                <a:uFillTx/>
              </a:defRPr>
            </a:pPr>
            <a:r>
              <a:rPr sz="2400">
                <a:uFill>
                  <a:solidFill/>
                </a:uFill>
              </a:rPr>
              <a:t>	2</a:t>
            </a:r>
            <a:r>
              <a:rPr i="1" sz="2400">
                <a:uFill>
                  <a:solidFill/>
                </a:uFill>
              </a:rPr>
              <a:t>m</a:t>
            </a:r>
            <a:r>
              <a:rPr sz="2400">
                <a:uFill>
                  <a:solidFill/>
                </a:uFill>
              </a:rPr>
              <a:t> + 8 	= 32	Write the equation.</a:t>
            </a:r>
          </a:p>
        </p:txBody>
      </p:sp>
      <p:sp>
        <p:nvSpPr>
          <p:cNvPr id="184" name="Shape 184"/>
          <p:cNvSpPr/>
          <p:nvPr/>
        </p:nvSpPr>
        <p:spPr>
          <a:xfrm>
            <a:off x="881062" y="5226050"/>
            <a:ext cx="7899401"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1400"/>
              </a:spcBef>
              <a:buClr>
                <a:srgbClr val="FFFFFF"/>
              </a:buClr>
              <a:buFont typeface="Arial"/>
              <a:tabLst>
                <a:tab pos="1587500" algn="r"/>
                <a:tab pos="1701800" algn="l"/>
                <a:tab pos="1981200" algn="l"/>
                <a:tab pos="3467100" algn="l"/>
                <a:tab pos="5524500" algn="l"/>
              </a:tabLst>
              <a:defRPr>
                <a:uFillTx/>
              </a:defRPr>
            </a:pPr>
            <a:r>
              <a:rPr i="1" sz="2400">
                <a:uFill>
                  <a:solidFill/>
                </a:uFill>
              </a:rPr>
              <a:t>	m</a:t>
            </a:r>
            <a:r>
              <a:rPr sz="2400">
                <a:uFill>
                  <a:solidFill/>
                </a:uFill>
              </a:rPr>
              <a:t>	=	12	Simplify.</a:t>
            </a:r>
          </a:p>
        </p:txBody>
      </p:sp>
      <p:sp>
        <p:nvSpPr>
          <p:cNvPr id="185" name="Shape 185"/>
          <p:cNvSpPr/>
          <p:nvPr/>
        </p:nvSpPr>
        <p:spPr>
          <a:xfrm>
            <a:off x="533400" y="1503362"/>
            <a:ext cx="8242300"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spcBef>
                <a:spcPts val="1400"/>
              </a:spcBef>
              <a:buClr>
                <a:srgbClr val="FFFFFF"/>
              </a:buClr>
              <a:buFont typeface="Arial"/>
              <a:tabLst>
                <a:tab pos="2781300" algn="l"/>
              </a:tabLst>
              <a:defRPr>
                <a:uFillTx/>
              </a:defRPr>
            </a:pPr>
            <a:r>
              <a:rPr b="1" sz="2400">
                <a:solidFill>
                  <a:srgbClr val="0068AD"/>
                </a:solidFill>
                <a:uFill>
                  <a:solidFill>
                    <a:srgbClr val="0068AD"/>
                  </a:solidFill>
                </a:uFill>
              </a:rPr>
              <a:t>Method 2	</a:t>
            </a:r>
            <a:r>
              <a:rPr sz="2400">
                <a:uFill>
                  <a:solidFill/>
                </a:uFill>
              </a:rPr>
              <a:t>The Horizontal Method</a:t>
            </a:r>
          </a:p>
        </p:txBody>
      </p:sp>
      <p:sp>
        <p:nvSpPr>
          <p:cNvPr id="186" name="Shape 186"/>
          <p:cNvSpPr/>
          <p:nvPr/>
        </p:nvSpPr>
        <p:spPr>
          <a:xfrm>
            <a:off x="881062" y="3597275"/>
            <a:ext cx="7899401"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1400"/>
              </a:spcBef>
              <a:buClr>
                <a:srgbClr val="FFFFFF"/>
              </a:buClr>
              <a:buFont typeface="Arial"/>
              <a:tabLst>
                <a:tab pos="1587500" algn="r"/>
                <a:tab pos="1701800" algn="l"/>
                <a:tab pos="1981200" algn="l"/>
                <a:tab pos="3467100" algn="l"/>
                <a:tab pos="5524500" algn="l"/>
              </a:tabLst>
              <a:defRPr>
                <a:uFillTx/>
              </a:defRPr>
            </a:pPr>
            <a:r>
              <a:rPr sz="2400">
                <a:uFill>
                  <a:solidFill/>
                </a:uFill>
              </a:rPr>
              <a:t> 	2</a:t>
            </a:r>
            <a:r>
              <a:rPr i="1" sz="2400">
                <a:uFill>
                  <a:solidFill/>
                </a:uFill>
              </a:rPr>
              <a:t>m</a:t>
            </a:r>
            <a:r>
              <a:rPr sz="2400">
                <a:uFill>
                  <a:solidFill/>
                </a:uFill>
              </a:rPr>
              <a:t> 	= 24	Simplify.</a:t>
            </a:r>
          </a:p>
        </p:txBody>
      </p:sp>
      <p:sp>
        <p:nvSpPr>
          <p:cNvPr id="187" name="Shape 187"/>
          <p:cNvSpPr/>
          <p:nvPr/>
        </p:nvSpPr>
        <p:spPr>
          <a:xfrm>
            <a:off x="881062" y="2684462"/>
            <a:ext cx="7899401" cy="774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1400"/>
              </a:spcBef>
              <a:buClr>
                <a:srgbClr val="FFFFFF"/>
              </a:buClr>
              <a:buFont typeface="Arial"/>
              <a:tabLst>
                <a:tab pos="1587500" algn="r"/>
                <a:tab pos="1701800" algn="l"/>
                <a:tab pos="1981200" algn="l"/>
                <a:tab pos="3467100" algn="l"/>
                <a:tab pos="5524500" algn="l"/>
              </a:tabLst>
              <a:defRPr>
                <a:uFillTx/>
              </a:defRPr>
            </a:pPr>
            <a:r>
              <a:rPr sz="2400">
                <a:uFill>
                  <a:solidFill/>
                </a:uFill>
              </a:rPr>
              <a:t>	2</a:t>
            </a:r>
            <a:r>
              <a:rPr i="1" sz="2400">
                <a:uFill>
                  <a:solidFill/>
                </a:uFill>
              </a:rPr>
              <a:t>m</a:t>
            </a:r>
            <a:r>
              <a:rPr sz="2400">
                <a:uFill>
                  <a:solidFill/>
                </a:uFill>
              </a:rPr>
              <a:t> + 8 </a:t>
            </a:r>
            <a:r>
              <a:rPr sz="2400">
                <a:solidFill>
                  <a:srgbClr val="E9332C"/>
                </a:solidFill>
                <a:uFill>
                  <a:solidFill>
                    <a:srgbClr val="E9332C"/>
                  </a:solidFill>
                </a:uFill>
              </a:rPr>
              <a:t>– 8</a:t>
            </a:r>
            <a:r>
              <a:rPr sz="2400">
                <a:uFill>
                  <a:solidFill/>
                </a:uFill>
              </a:rPr>
              <a:t>	=	32 </a:t>
            </a:r>
            <a:r>
              <a:rPr sz="2400">
                <a:solidFill>
                  <a:srgbClr val="E9332C"/>
                </a:solidFill>
                <a:uFill>
                  <a:solidFill>
                    <a:srgbClr val="E9332C"/>
                  </a:solidFill>
                </a:uFill>
              </a:rPr>
              <a:t>– 8</a:t>
            </a:r>
            <a:r>
              <a:rPr sz="2400">
                <a:uFill>
                  <a:solidFill/>
                </a:uFill>
              </a:rPr>
              <a:t>	Subtraction Property of </a:t>
            </a:r>
            <a:br>
              <a:rPr sz="2400">
                <a:uFill>
                  <a:solidFill/>
                </a:uFill>
              </a:rPr>
            </a:br>
            <a:r>
              <a:rPr sz="2400">
                <a:uFill>
                  <a:solidFill/>
                </a:uFill>
              </a:rPr>
              <a:t>				Equality</a:t>
            </a:r>
          </a:p>
        </p:txBody>
      </p:sp>
      <p:grpSp>
        <p:nvGrpSpPr>
          <p:cNvPr id="190" name="Group 190"/>
          <p:cNvGrpSpPr/>
          <p:nvPr/>
        </p:nvGrpSpPr>
        <p:grpSpPr>
          <a:xfrm>
            <a:off x="881062" y="4190999"/>
            <a:ext cx="7899401" cy="787401"/>
            <a:chOff x="0" y="0"/>
            <a:chExt cx="7899400" cy="787400"/>
          </a:xfrm>
        </p:grpSpPr>
        <p:pic>
          <p:nvPicPr>
            <p:cNvPr id="188" name="4-5-1redo.png"/>
            <p:cNvPicPr/>
            <p:nvPr/>
          </p:nvPicPr>
          <p:blipFill>
            <a:blip r:embed="rId2">
              <a:extLst/>
            </a:blip>
            <a:stretch>
              <a:fillRect/>
            </a:stretch>
          </p:blipFill>
          <p:spPr>
            <a:xfrm>
              <a:off x="1166812" y="0"/>
              <a:ext cx="1270001" cy="787400"/>
            </a:xfrm>
            <a:prstGeom prst="rect">
              <a:avLst/>
            </a:prstGeom>
            <a:ln w="12700" cap="flat">
              <a:noFill/>
              <a:miter lim="400000"/>
            </a:ln>
            <a:effectLst/>
          </p:spPr>
        </p:pic>
        <p:sp>
          <p:nvSpPr>
            <p:cNvPr id="189" name="Shape 189"/>
            <p:cNvSpPr/>
            <p:nvPr/>
          </p:nvSpPr>
          <p:spPr>
            <a:xfrm>
              <a:off x="0" y="179387"/>
              <a:ext cx="7899400" cy="4472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spcBef>
                  <a:spcPts val="1400"/>
                </a:spcBef>
                <a:buClr>
                  <a:srgbClr val="FFFFFF"/>
                </a:buClr>
                <a:buFont typeface="Arial"/>
                <a:tabLst>
                  <a:tab pos="1587500" algn="r"/>
                  <a:tab pos="1701800" algn="l"/>
                  <a:tab pos="1981200" algn="l"/>
                  <a:tab pos="3467100" algn="l"/>
                  <a:tab pos="5524500" algn="l"/>
                </a:tabLst>
                <a:defRPr sz="2400"/>
              </a:lvl1pPr>
            </a:lstStyle>
            <a:p>
              <a:pPr lvl="0">
                <a:defRPr sz="1800">
                  <a:uFillTx/>
                </a:defRPr>
              </a:pPr>
              <a:r>
                <a:rPr sz="2400">
                  <a:uFill>
                    <a:solidFill/>
                  </a:uFill>
                </a:rPr>
                <a:t>				Division Property of Equality</a:t>
              </a:r>
            </a:p>
          </p:txBody>
        </p:sp>
      </p:grpSp>
      <p:sp>
        <p:nvSpPr>
          <p:cNvPr id="191" name="Shape 191"/>
          <p:cNvSpPr/>
          <p:nvPr/>
        </p:nvSpPr>
        <p:spPr>
          <a:xfrm>
            <a:off x="533400" y="5724525"/>
            <a:ext cx="79375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1755139" indent="-1370012">
              <a:spcBef>
                <a:spcPts val="1400"/>
              </a:spcBef>
              <a:buClr>
                <a:srgbClr val="FFFFFF"/>
              </a:buClr>
              <a:buFont typeface="Arial"/>
              <a:defRPr>
                <a:uFillTx/>
              </a:defRPr>
            </a:pPr>
            <a:r>
              <a:rPr b="1" sz="2400">
                <a:solidFill>
                  <a:srgbClr val="0068AD"/>
                </a:solidFill>
                <a:uFill>
                  <a:solidFill>
                    <a:srgbClr val="0068AD"/>
                  </a:solidFill>
                </a:uFill>
              </a:rPr>
              <a:t>Answer:</a:t>
            </a:r>
            <a:r>
              <a:rPr sz="2400">
                <a:solidFill>
                  <a:srgbClr val="E9332C"/>
                </a:solidFill>
                <a:uFill>
                  <a:solidFill>
                    <a:srgbClr val="E9332C"/>
                  </a:solidFill>
                </a:uFill>
              </a:rPr>
              <a:t> 	The solution is 12.</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85">
                                            <p:bg/>
                                          </p:spTgt>
                                        </p:tgtEl>
                                        <p:attrNameLst>
                                          <p:attrName>style.visibility</p:attrName>
                                        </p:attrNameLst>
                                      </p:cBhvr>
                                      <p:to>
                                        <p:strVal val="visible"/>
                                      </p:to>
                                    </p:set>
                                    <p:animEffect filter="wipe(left)" transition="in">
                                      <p:cBhvr>
                                        <p:cTn id="7" dur="500"/>
                                        <p:tgtEl>
                                          <p:spTgt spid="185">
                                            <p:bg/>
                                          </p:spTgt>
                                        </p:tgtEl>
                                      </p:cBhvr>
                                    </p:animEffect>
                                  </p:childTnLst>
                                </p:cTn>
                              </p:par>
                              <p:par>
                                <p:cTn id="8" presetClass="entr" presetSubtype="8" presetID="22" grpId="1" fill="hold">
                                  <p:stCondLst>
                                    <p:cond delay="0"/>
                                  </p:stCondLst>
                                  <p:iterate type="el" backwards="0">
                                    <p:tmAbs val="0"/>
                                  </p:iterate>
                                  <p:childTnLst>
                                    <p:set>
                                      <p:cBhvr>
                                        <p:cTn id="9" fill="hold"/>
                                        <p:tgtEl>
                                          <p:spTgt spid="185">
                                            <p:txEl>
                                              <p:pRg st="0" end="0"/>
                                            </p:txEl>
                                          </p:spTgt>
                                        </p:tgtEl>
                                        <p:attrNameLst>
                                          <p:attrName>style.visibility</p:attrName>
                                        </p:attrNameLst>
                                      </p:cBhvr>
                                      <p:to>
                                        <p:strVal val="visible"/>
                                      </p:to>
                                    </p:set>
                                    <p:animEffect filter="wipe(left)" transition="in">
                                      <p:cBhvr>
                                        <p:cTn id="10" dur="500"/>
                                        <p:tgtEl>
                                          <p:spTgt spid="18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183">
                                            <p:bg/>
                                          </p:spTgt>
                                        </p:tgtEl>
                                        <p:attrNameLst>
                                          <p:attrName>style.visibility</p:attrName>
                                        </p:attrNameLst>
                                      </p:cBhvr>
                                      <p:to>
                                        <p:strVal val="visible"/>
                                      </p:to>
                                    </p:set>
                                    <p:animEffect filter="wipe(left)" transition="in">
                                      <p:cBhvr>
                                        <p:cTn id="15" dur="500"/>
                                        <p:tgtEl>
                                          <p:spTgt spid="183">
                                            <p:bg/>
                                          </p:spTgt>
                                        </p:tgtEl>
                                      </p:cBhvr>
                                    </p:animEffect>
                                  </p:childTnLst>
                                </p:cTn>
                              </p:par>
                              <p:par>
                                <p:cTn id="16" presetClass="entr" presetSubtype="8" presetID="22" grpId="2" fill="hold">
                                  <p:stCondLst>
                                    <p:cond delay="0"/>
                                  </p:stCondLst>
                                  <p:iterate type="el" backwards="0">
                                    <p:tmAbs val="0"/>
                                  </p:iterate>
                                  <p:childTnLst>
                                    <p:set>
                                      <p:cBhvr>
                                        <p:cTn id="17" fill="hold"/>
                                        <p:tgtEl>
                                          <p:spTgt spid="183">
                                            <p:txEl>
                                              <p:pRg st="0" end="0"/>
                                            </p:txEl>
                                          </p:spTgt>
                                        </p:tgtEl>
                                        <p:attrNameLst>
                                          <p:attrName>style.visibility</p:attrName>
                                        </p:attrNameLst>
                                      </p:cBhvr>
                                      <p:to>
                                        <p:strVal val="visible"/>
                                      </p:to>
                                    </p:set>
                                    <p:animEffect filter="wipe(left)" transition="in">
                                      <p:cBhvr>
                                        <p:cTn id="18" dur="500"/>
                                        <p:tgtEl>
                                          <p:spTgt spid="18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2" grpId="3" fill="hold">
                                  <p:stCondLst>
                                    <p:cond delay="0"/>
                                  </p:stCondLst>
                                  <p:iterate type="el" backwards="0">
                                    <p:tmAbs val="0"/>
                                  </p:iterate>
                                  <p:childTnLst>
                                    <p:set>
                                      <p:cBhvr>
                                        <p:cTn id="22" fill="hold"/>
                                        <p:tgtEl>
                                          <p:spTgt spid="187"/>
                                        </p:tgtEl>
                                        <p:attrNameLst>
                                          <p:attrName>style.visibility</p:attrName>
                                        </p:attrNameLst>
                                      </p:cBhvr>
                                      <p:to>
                                        <p:strVal val="visible"/>
                                      </p:to>
                                    </p:set>
                                    <p:animEffect filter="wipe(left)" transition="in">
                                      <p:cBhvr>
                                        <p:cTn id="23" dur="500"/>
                                        <p:tgtEl>
                                          <p:spTgt spid="187"/>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8" presetID="22" grpId="4" fill="hold">
                                  <p:stCondLst>
                                    <p:cond delay="0"/>
                                  </p:stCondLst>
                                  <p:iterate type="el" backwards="0">
                                    <p:tmAbs val="0"/>
                                  </p:iterate>
                                  <p:childTnLst>
                                    <p:set>
                                      <p:cBhvr>
                                        <p:cTn id="27" fill="hold"/>
                                        <p:tgtEl>
                                          <p:spTgt spid="186">
                                            <p:bg/>
                                          </p:spTgt>
                                        </p:tgtEl>
                                        <p:attrNameLst>
                                          <p:attrName>style.visibility</p:attrName>
                                        </p:attrNameLst>
                                      </p:cBhvr>
                                      <p:to>
                                        <p:strVal val="visible"/>
                                      </p:to>
                                    </p:set>
                                    <p:animEffect filter="wipe(left)" transition="in">
                                      <p:cBhvr>
                                        <p:cTn id="28" dur="500"/>
                                        <p:tgtEl>
                                          <p:spTgt spid="186">
                                            <p:bg/>
                                          </p:spTgt>
                                        </p:tgtEl>
                                      </p:cBhvr>
                                    </p:animEffect>
                                  </p:childTnLst>
                                </p:cTn>
                              </p:par>
                              <p:par>
                                <p:cTn id="29" presetClass="entr" presetSubtype="8" presetID="22" grpId="4" fill="hold">
                                  <p:stCondLst>
                                    <p:cond delay="0"/>
                                  </p:stCondLst>
                                  <p:iterate type="el" backwards="0">
                                    <p:tmAbs val="0"/>
                                  </p:iterate>
                                  <p:childTnLst>
                                    <p:set>
                                      <p:cBhvr>
                                        <p:cTn id="30" fill="hold"/>
                                        <p:tgtEl>
                                          <p:spTgt spid="186">
                                            <p:txEl>
                                              <p:pRg st="0" end="0"/>
                                            </p:txEl>
                                          </p:spTgt>
                                        </p:tgtEl>
                                        <p:attrNameLst>
                                          <p:attrName>style.visibility</p:attrName>
                                        </p:attrNameLst>
                                      </p:cBhvr>
                                      <p:to>
                                        <p:strVal val="visible"/>
                                      </p:to>
                                    </p:set>
                                    <p:animEffect filter="wipe(left)" transition="in">
                                      <p:cBhvr>
                                        <p:cTn id="31" dur="500"/>
                                        <p:tgtEl>
                                          <p:spTgt spid="18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8" presetID="22" grpId="5" fill="hold">
                                  <p:stCondLst>
                                    <p:cond delay="0"/>
                                  </p:stCondLst>
                                  <p:iterate type="el" backwards="0">
                                    <p:tmAbs val="0"/>
                                  </p:iterate>
                                  <p:childTnLst>
                                    <p:set>
                                      <p:cBhvr>
                                        <p:cTn id="35" fill="hold"/>
                                        <p:tgtEl>
                                          <p:spTgt spid="190"/>
                                        </p:tgtEl>
                                        <p:attrNameLst>
                                          <p:attrName>style.visibility</p:attrName>
                                        </p:attrNameLst>
                                      </p:cBhvr>
                                      <p:to>
                                        <p:strVal val="visible"/>
                                      </p:to>
                                    </p:set>
                                    <p:animEffect filter="wipe(left)" transition="in">
                                      <p:cBhvr>
                                        <p:cTn id="36" dur="500"/>
                                        <p:tgtEl>
                                          <p:spTgt spid="190"/>
                                        </p:tgtEl>
                                      </p:cBhvr>
                                    </p:animEffec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8" presetID="22" grpId="6" fill="hold">
                                  <p:stCondLst>
                                    <p:cond delay="0"/>
                                  </p:stCondLst>
                                  <p:iterate type="el" backwards="0">
                                    <p:tmAbs val="0"/>
                                  </p:iterate>
                                  <p:childTnLst>
                                    <p:set>
                                      <p:cBhvr>
                                        <p:cTn id="40" fill="hold"/>
                                        <p:tgtEl>
                                          <p:spTgt spid="184">
                                            <p:bg/>
                                          </p:spTgt>
                                        </p:tgtEl>
                                        <p:attrNameLst>
                                          <p:attrName>style.visibility</p:attrName>
                                        </p:attrNameLst>
                                      </p:cBhvr>
                                      <p:to>
                                        <p:strVal val="visible"/>
                                      </p:to>
                                    </p:set>
                                    <p:animEffect filter="wipe(left)" transition="in">
                                      <p:cBhvr>
                                        <p:cTn id="41" dur="500"/>
                                        <p:tgtEl>
                                          <p:spTgt spid="184">
                                            <p:bg/>
                                          </p:spTgt>
                                        </p:tgtEl>
                                      </p:cBhvr>
                                    </p:animEffect>
                                  </p:childTnLst>
                                </p:cTn>
                              </p:par>
                              <p:par>
                                <p:cTn id="42" presetClass="entr" presetSubtype="8" presetID="22" grpId="6" fill="hold">
                                  <p:stCondLst>
                                    <p:cond delay="0"/>
                                  </p:stCondLst>
                                  <p:iterate type="el" backwards="0">
                                    <p:tmAbs val="0"/>
                                  </p:iterate>
                                  <p:childTnLst>
                                    <p:set>
                                      <p:cBhvr>
                                        <p:cTn id="43" fill="hold"/>
                                        <p:tgtEl>
                                          <p:spTgt spid="184">
                                            <p:txEl>
                                              <p:pRg st="0" end="0"/>
                                            </p:txEl>
                                          </p:spTgt>
                                        </p:tgtEl>
                                        <p:attrNameLst>
                                          <p:attrName>style.visibility</p:attrName>
                                        </p:attrNameLst>
                                      </p:cBhvr>
                                      <p:to>
                                        <p:strVal val="visible"/>
                                      </p:to>
                                    </p:set>
                                    <p:animEffect filter="wipe(left)" transition="in">
                                      <p:cBhvr>
                                        <p:cTn id="44" dur="500"/>
                                        <p:tgtEl>
                                          <p:spTgt spid="184">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8" presetID="22" grpId="7" fill="hold">
                                  <p:stCondLst>
                                    <p:cond delay="0"/>
                                  </p:stCondLst>
                                  <p:iterate type="el" backwards="0">
                                    <p:tmAbs val="0"/>
                                  </p:iterate>
                                  <p:childTnLst>
                                    <p:set>
                                      <p:cBhvr>
                                        <p:cTn id="48" fill="hold"/>
                                        <p:tgtEl>
                                          <p:spTgt spid="191"/>
                                        </p:tgtEl>
                                        <p:attrNameLst>
                                          <p:attrName>style.visibility</p:attrName>
                                        </p:attrNameLst>
                                      </p:cBhvr>
                                      <p:to>
                                        <p:strVal val="visible"/>
                                      </p:to>
                                    </p:set>
                                    <p:animEffect filter="wipe(left)" transition="in">
                                      <p:cBhvr>
                                        <p:cTn id="49" dur="5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3" grpId="2"/>
      <p:bldP build="p" bldLvl="5" animBg="1" rev="0" advAuto="0" spid="186" grpId="4"/>
      <p:bldP build="whole" bldLvl="1" animBg="1" rev="0" advAuto="0" spid="187" grpId="3"/>
      <p:bldP build="whole" bldLvl="1" animBg="1" rev="0" advAuto="0" spid="190" grpId="5"/>
      <p:bldP build="whole" bldLvl="1" animBg="1" rev="0" advAuto="0" spid="191" grpId="7"/>
      <p:bldP build="p" bldLvl="5" animBg="1" rev="0" advAuto="0" spid="184" grpId="6"/>
      <p:bldP build="p" bldLvl="5" animBg="1" rev="0" advAuto="0" spid="185"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ph type="title"/>
          </p:nvPr>
        </p:nvSpPr>
        <p:spPr>
          <a:prstGeom prst="rect">
            <a:avLst/>
          </a:prstGeom>
        </p:spPr>
        <p:txBody>
          <a:bodyPr/>
          <a:lstStyle/>
          <a:p>
            <a:pPr lvl="0">
              <a:defRPr sz="1800">
                <a:uFillTx/>
              </a:defRPr>
            </a:pPr>
            <a:r>
              <a:rPr sz="1200">
                <a:uFill>
                  <a:solidFill/>
                </a:uFill>
              </a:rPr>
              <a:t>Example 1</a:t>
            </a:r>
          </a:p>
        </p:txBody>
      </p:sp>
      <p:sp>
        <p:nvSpPr>
          <p:cNvPr id="194" name="Shape 194"/>
          <p:cNvSpPr/>
          <p:nvPr/>
        </p:nvSpPr>
        <p:spPr>
          <a:xfrm>
            <a:off x="857250" y="2174875"/>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–70</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–15</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15</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70</a:t>
            </a:r>
          </a:p>
        </p:txBody>
      </p:sp>
      <p:sp>
        <p:nvSpPr>
          <p:cNvPr id="195" name="Shape 195"/>
          <p:cNvSpPr/>
          <p:nvPr/>
        </p:nvSpPr>
        <p:spPr>
          <a:xfrm>
            <a:off x="476250" y="1431925"/>
            <a:ext cx="80264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0068AD"/>
              </a:buClr>
              <a:buFont typeface="Arial"/>
              <a:defRPr>
                <a:uFillTx/>
              </a:defRPr>
            </a:pPr>
            <a:r>
              <a:rPr b="1" sz="2400">
                <a:solidFill>
                  <a:srgbClr val="0068AD"/>
                </a:solidFill>
                <a:uFill>
                  <a:solidFill>
                    <a:srgbClr val="0068AD"/>
                  </a:solidFill>
                </a:uFill>
              </a:rPr>
              <a:t>Solve 5</a:t>
            </a:r>
            <a:r>
              <a:rPr b="1" i="1" sz="2400">
                <a:solidFill>
                  <a:srgbClr val="0068AD"/>
                </a:solidFill>
                <a:uFill>
                  <a:solidFill>
                    <a:srgbClr val="0068AD"/>
                  </a:solidFill>
                </a:uFill>
              </a:rPr>
              <a:t>b </a:t>
            </a:r>
            <a:r>
              <a:rPr b="1" sz="2400">
                <a:solidFill>
                  <a:srgbClr val="0068AD"/>
                </a:solidFill>
                <a:uFill>
                  <a:solidFill>
                    <a:srgbClr val="0068AD"/>
                  </a:solidFill>
                </a:uFill>
              </a:rPr>
              <a:t>+ 4 = 79.</a:t>
            </a:r>
          </a:p>
        </p:txBody>
      </p:sp>
      <p:sp>
        <p:nvSpPr>
          <p:cNvPr id="196" name="Shape 196"/>
          <p:cNvSpPr/>
          <p:nvPr/>
        </p:nvSpPr>
        <p:spPr>
          <a:xfrm>
            <a:off x="866775" y="4022725"/>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197" name="Check Progress.png"/>
          <p:cNvPicPr/>
          <p:nvPr/>
        </p:nvPicPr>
        <p:blipFill>
          <a:blip r:embed="rId2">
            <a:extLst/>
          </a:blip>
          <a:stretch>
            <a:fillRect/>
          </a:stretch>
        </p:blipFill>
        <p:spPr>
          <a:xfrm>
            <a:off x="2716212" y="712787"/>
            <a:ext cx="2846388" cy="511176"/>
          </a:xfrm>
          <a:prstGeom prst="rect">
            <a:avLst/>
          </a:prstGeom>
          <a:ln w="12700">
            <a:miter lim="400000"/>
          </a:ln>
        </p:spPr>
      </p:pic>
      <p:pic>
        <p:nvPicPr>
          <p:cNvPr id="198" name="CheckPointICON.jpg"/>
          <p:cNvPicPr/>
          <p:nvPr/>
        </p:nvPicPr>
        <p:blipFill>
          <a:blip r:embed="rId3">
            <a:extLst/>
          </a:blip>
          <a:stretch>
            <a:fillRect/>
          </a:stretch>
        </p:blipFill>
        <p:spPr>
          <a:xfrm>
            <a:off x="7467600" y="747712"/>
            <a:ext cx="1222375" cy="376239"/>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97"/>
                                        </p:tgtEl>
                                        <p:attrNameLst>
                                          <p:attrName>style.visibility</p:attrName>
                                        </p:attrNameLst>
                                      </p:cBhvr>
                                      <p:to>
                                        <p:strVal val="visible"/>
                                      </p:to>
                                    </p:set>
                                    <p:animEffect filter="wipe(left)" transition="in">
                                      <p:cBhvr>
                                        <p:cTn id="7" dur="500"/>
                                        <p:tgtEl>
                                          <p:spTgt spid="197"/>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198"/>
                                        </p:tgtEl>
                                        <p:attrNameLst>
                                          <p:attrName>style.visibility</p:attrName>
                                        </p:attrNameLst>
                                      </p:cBhvr>
                                      <p:to>
                                        <p:strVal val="visible"/>
                                      </p:to>
                                    </p:set>
                                    <p:animEffect filter="fade" transition="in">
                                      <p:cBhvr>
                                        <p:cTn id="11" dur="500"/>
                                        <p:tgtEl>
                                          <p:spTgt spid="198"/>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95"/>
                                        </p:tgtEl>
                                        <p:attrNameLst>
                                          <p:attrName>style.visibility</p:attrName>
                                        </p:attrNameLst>
                                      </p:cBhvr>
                                      <p:to>
                                        <p:strVal val="visible"/>
                                      </p:to>
                                    </p:set>
                                    <p:animEffect filter="wipe(left)" transition="in">
                                      <p:cBhvr>
                                        <p:cTn id="15" dur="500"/>
                                        <p:tgtEl>
                                          <p:spTgt spid="195"/>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194"/>
                                        </p:tgtEl>
                                        <p:attrNameLst>
                                          <p:attrName>style.visibility</p:attrName>
                                        </p:attrNameLst>
                                      </p:cBhvr>
                                      <p:to>
                                        <p:strVal val="visible"/>
                                      </p:to>
                                    </p:set>
                                    <p:animEffect filter="wipe(left)" transition="in">
                                      <p:cBhvr>
                                        <p:cTn id="19" dur="500"/>
                                        <p:tgtEl>
                                          <p:spTgt spid="194"/>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1" presetID="2" grpId="5" fill="hold">
                                  <p:stCondLst>
                                    <p:cond delay="0"/>
                                  </p:stCondLst>
                                  <p:iterate type="el" backwards="0">
                                    <p:tmAbs val="0"/>
                                  </p:iterate>
                                  <p:childTnLst>
                                    <p:set>
                                      <p:cBhvr>
                                        <p:cTn id="23" fill="hold"/>
                                        <p:tgtEl>
                                          <p:spTgt spid="196"/>
                                        </p:tgtEl>
                                        <p:attrNameLst>
                                          <p:attrName>style.visibility</p:attrName>
                                        </p:attrNameLst>
                                      </p:cBhvr>
                                      <p:to>
                                        <p:strVal val="visible"/>
                                      </p:to>
                                    </p:set>
                                    <p:anim calcmode="lin" valueType="num">
                                      <p:cBhvr>
                                        <p:cTn id="24" dur="1822" fill="hold"/>
                                        <p:tgtEl>
                                          <p:spTgt spid="196"/>
                                        </p:tgtEl>
                                        <p:attrNameLst>
                                          <p:attrName>ppt_x</p:attrName>
                                        </p:attrNameLst>
                                      </p:cBhvr>
                                      <p:tavLst>
                                        <p:tav tm="0">
                                          <p:val>
                                            <p:strVal val="#ppt_x"/>
                                          </p:val>
                                        </p:tav>
                                        <p:tav tm="100000">
                                          <p:val>
                                            <p:strVal val="#ppt_x"/>
                                          </p:val>
                                        </p:tav>
                                      </p:tavLst>
                                    </p:anim>
                                    <p:anim calcmode="lin" valueType="num">
                                      <p:cBhvr>
                                        <p:cTn id="25" dur="1822" fill="hold"/>
                                        <p:tgtEl>
                                          <p:spTgt spid="19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5" grpId="3"/>
      <p:bldP build="whole" bldLvl="1" animBg="1" rev="0" advAuto="0" spid="198" grpId="2"/>
      <p:bldP build="whole" bldLvl="1" animBg="1" rev="0" advAuto="0" spid="194" grpId="4"/>
      <p:bldP build="whole" bldLvl="1" animBg="1" rev="0" advAuto="0" spid="197" grpId="1"/>
      <p:bldP build="whole" bldLvl="1" animBg="1" rev="0" advAuto="0" spid="196" grpId="5"/>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02" name="Group 202"/>
          <p:cNvGrpSpPr/>
          <p:nvPr/>
        </p:nvGrpSpPr>
        <p:grpSpPr>
          <a:xfrm>
            <a:off x="881062" y="2060575"/>
            <a:ext cx="7899401" cy="830263"/>
            <a:chOff x="0" y="0"/>
            <a:chExt cx="7899400" cy="830262"/>
          </a:xfrm>
        </p:grpSpPr>
        <p:sp>
          <p:nvSpPr>
            <p:cNvPr id="200" name="Shape 200"/>
            <p:cNvSpPr/>
            <p:nvPr/>
          </p:nvSpPr>
          <p:spPr>
            <a:xfrm>
              <a:off x="0" y="209550"/>
              <a:ext cx="7899400" cy="447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spcBef>
                  <a:spcPts val="1400"/>
                </a:spcBef>
                <a:buClr>
                  <a:srgbClr val="FFFFFF"/>
                </a:buClr>
                <a:buFont typeface="Arial"/>
                <a:tabLst>
                  <a:tab pos="1587500" algn="r"/>
                  <a:tab pos="1701800" algn="l"/>
                  <a:tab pos="1981200" algn="l"/>
                  <a:tab pos="3467100" algn="l"/>
                  <a:tab pos="5524500" algn="l"/>
                </a:tabLst>
                <a:defRPr sz="2400"/>
              </a:lvl1pPr>
            </a:lstStyle>
            <a:p>
              <a:pPr lvl="0">
                <a:defRPr sz="1800">
                  <a:uFillTx/>
                </a:defRPr>
              </a:pPr>
              <a:r>
                <a:rPr sz="2400">
                  <a:uFill>
                    <a:solidFill/>
                  </a:uFill>
                </a:rPr>
                <a:t>				Write the equation.</a:t>
              </a:r>
            </a:p>
          </p:txBody>
        </p:sp>
        <p:pic>
          <p:nvPicPr>
            <p:cNvPr id="201" name="4-5_2_1.png"/>
            <p:cNvPicPr/>
            <p:nvPr/>
          </p:nvPicPr>
          <p:blipFill>
            <a:blip r:embed="rId2">
              <a:extLst/>
            </a:blip>
            <a:srcRect l="0" t="0" r="0" b="77659"/>
            <a:stretch>
              <a:fillRect/>
            </a:stretch>
          </p:blipFill>
          <p:spPr>
            <a:xfrm>
              <a:off x="871537" y="0"/>
              <a:ext cx="2266951" cy="830263"/>
            </a:xfrm>
            <a:prstGeom prst="rect">
              <a:avLst/>
            </a:prstGeom>
            <a:ln w="12700" cap="flat">
              <a:noFill/>
              <a:miter lim="400000"/>
            </a:ln>
            <a:effectLst/>
          </p:spPr>
        </p:pic>
      </p:grpSp>
      <p:grpSp>
        <p:nvGrpSpPr>
          <p:cNvPr id="205" name="Group 205"/>
          <p:cNvGrpSpPr/>
          <p:nvPr/>
        </p:nvGrpSpPr>
        <p:grpSpPr>
          <a:xfrm>
            <a:off x="881062" y="2867025"/>
            <a:ext cx="7899401" cy="815891"/>
            <a:chOff x="0" y="0"/>
            <a:chExt cx="7899400" cy="815890"/>
          </a:xfrm>
        </p:grpSpPr>
        <p:sp>
          <p:nvSpPr>
            <p:cNvPr id="203" name="Shape 203"/>
            <p:cNvSpPr/>
            <p:nvPr/>
          </p:nvSpPr>
          <p:spPr>
            <a:xfrm>
              <a:off x="0" y="47625"/>
              <a:ext cx="7899400" cy="7682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nSpc>
                  <a:spcPct val="90000"/>
                </a:lnSpc>
                <a:spcBef>
                  <a:spcPts val="1400"/>
                </a:spcBef>
                <a:buClr>
                  <a:srgbClr val="FFFFFF"/>
                </a:buClr>
                <a:buFont typeface="Arial"/>
                <a:tabLst>
                  <a:tab pos="1587500" algn="r"/>
                  <a:tab pos="1701800" algn="l"/>
                  <a:tab pos="1981200" algn="l"/>
                  <a:tab pos="3467100" algn="l"/>
                  <a:tab pos="5524500" algn="l"/>
                </a:tabLst>
                <a:defRPr>
                  <a:uFillTx/>
                </a:defRPr>
              </a:pPr>
              <a:r>
                <a:rPr sz="2400">
                  <a:uFill>
                    <a:solidFill/>
                  </a:uFill>
                </a:rPr>
                <a:t>	 			Subtraction Property of</a:t>
              </a:r>
              <a:br>
                <a:rPr sz="2400">
                  <a:uFill>
                    <a:solidFill/>
                  </a:uFill>
                </a:rPr>
              </a:br>
              <a:r>
                <a:rPr sz="2400">
                  <a:uFill>
                    <a:solidFill/>
                  </a:uFill>
                </a:rPr>
                <a:t>				Equality</a:t>
              </a:r>
            </a:p>
          </p:txBody>
        </p:sp>
        <p:pic>
          <p:nvPicPr>
            <p:cNvPr id="204" name="4-5-2redo.png"/>
            <p:cNvPicPr/>
            <p:nvPr/>
          </p:nvPicPr>
          <p:blipFill>
            <a:blip r:embed="rId3">
              <a:extLst/>
            </a:blip>
            <a:srcRect l="0" t="0" r="0" b="55326"/>
            <a:stretch>
              <a:fillRect/>
            </a:stretch>
          </p:blipFill>
          <p:spPr>
            <a:xfrm>
              <a:off x="881062" y="0"/>
              <a:ext cx="2230438" cy="792163"/>
            </a:xfrm>
            <a:prstGeom prst="rect">
              <a:avLst/>
            </a:prstGeom>
            <a:ln w="12700" cap="flat">
              <a:noFill/>
              <a:miter lim="400000"/>
            </a:ln>
            <a:effectLst/>
          </p:spPr>
        </p:pic>
      </p:grpSp>
      <p:pic>
        <p:nvPicPr>
          <p:cNvPr id="206" name="4-5_2.png"/>
          <p:cNvPicPr/>
          <p:nvPr/>
        </p:nvPicPr>
        <p:blipFill>
          <a:blip r:embed="rId4">
            <a:extLst/>
          </a:blip>
          <a:stretch>
            <a:fillRect/>
          </a:stretch>
        </p:blipFill>
        <p:spPr>
          <a:xfrm>
            <a:off x="914400" y="1257300"/>
            <a:ext cx="2312988" cy="795338"/>
          </a:xfrm>
          <a:prstGeom prst="rect">
            <a:avLst/>
          </a:prstGeom>
          <a:ln w="12700">
            <a:miter lim="400000"/>
          </a:ln>
        </p:spPr>
      </p:pic>
      <p:sp>
        <p:nvSpPr>
          <p:cNvPr id="207" name="Shape 207"/>
          <p:cNvSpPr/>
          <p:nvPr>
            <p:ph type="title"/>
          </p:nvPr>
        </p:nvSpPr>
        <p:spPr>
          <a:prstGeom prst="rect">
            <a:avLst/>
          </a:prstGeom>
        </p:spPr>
        <p:txBody>
          <a:bodyPr/>
          <a:lstStyle/>
          <a:p>
            <a:pPr lvl="0">
              <a:defRPr sz="1800">
                <a:uFillTx/>
              </a:defRPr>
            </a:pPr>
            <a:r>
              <a:rPr sz="1200">
                <a:uFill>
                  <a:solidFill/>
                </a:uFill>
              </a:rPr>
              <a:t>Example 2</a:t>
            </a:r>
          </a:p>
        </p:txBody>
      </p:sp>
      <p:sp>
        <p:nvSpPr>
          <p:cNvPr id="208" name="Shape 208"/>
          <p:cNvSpPr/>
          <p:nvPr/>
        </p:nvSpPr>
        <p:spPr>
          <a:xfrm>
            <a:off x="2628900" y="771525"/>
            <a:ext cx="5994401"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Solve a Two-Step Equation</a:t>
            </a:r>
          </a:p>
        </p:txBody>
      </p:sp>
      <p:sp>
        <p:nvSpPr>
          <p:cNvPr id="209" name="Shape 209"/>
          <p:cNvSpPr/>
          <p:nvPr/>
        </p:nvSpPr>
        <p:spPr>
          <a:xfrm>
            <a:off x="881062" y="5516562"/>
            <a:ext cx="7899401"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500"/>
              </a:spcBef>
              <a:buClr>
                <a:srgbClr val="FFFFFF"/>
              </a:buClr>
              <a:buFont typeface="Arial"/>
              <a:tabLst>
                <a:tab pos="1981200" algn="r"/>
                <a:tab pos="2146300" algn="l"/>
                <a:tab pos="2387600" algn="l"/>
                <a:tab pos="3467100" algn="l"/>
                <a:tab pos="5524500" algn="l"/>
              </a:tabLst>
              <a:defRPr>
                <a:uFillTx/>
              </a:defRPr>
            </a:pPr>
            <a:r>
              <a:rPr i="1" sz="2400">
                <a:uFill>
                  <a:solidFill/>
                </a:uFill>
              </a:rPr>
              <a:t>	w</a:t>
            </a:r>
            <a:r>
              <a:rPr sz="2400">
                <a:uFill>
                  <a:solidFill/>
                </a:uFill>
              </a:rPr>
              <a:t>	=	12	Simplify.</a:t>
            </a:r>
          </a:p>
        </p:txBody>
      </p:sp>
      <p:grpSp>
        <p:nvGrpSpPr>
          <p:cNvPr id="212" name="Group 212"/>
          <p:cNvGrpSpPr/>
          <p:nvPr/>
        </p:nvGrpSpPr>
        <p:grpSpPr>
          <a:xfrm>
            <a:off x="881062" y="3678237"/>
            <a:ext cx="7899401" cy="811213"/>
            <a:chOff x="0" y="0"/>
            <a:chExt cx="7899400" cy="811212"/>
          </a:xfrm>
        </p:grpSpPr>
        <p:sp>
          <p:nvSpPr>
            <p:cNvPr id="210" name="Shape 210"/>
            <p:cNvSpPr/>
            <p:nvPr/>
          </p:nvSpPr>
          <p:spPr>
            <a:xfrm>
              <a:off x="0" y="188912"/>
              <a:ext cx="7899400" cy="4472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spcBef>
                  <a:spcPts val="1400"/>
                </a:spcBef>
                <a:buClr>
                  <a:srgbClr val="FFFFFF"/>
                </a:buClr>
                <a:buFont typeface="Arial"/>
                <a:tabLst>
                  <a:tab pos="1587500" algn="r"/>
                  <a:tab pos="1701800" algn="l"/>
                  <a:tab pos="1981200" algn="l"/>
                  <a:tab pos="3467100" algn="l"/>
                  <a:tab pos="5524500" algn="l"/>
                </a:tabLst>
                <a:defRPr sz="2400"/>
              </a:lvl1pPr>
            </a:lstStyle>
            <a:p>
              <a:pPr lvl="0">
                <a:defRPr sz="1800">
                  <a:uFillTx/>
                </a:defRPr>
              </a:pPr>
              <a:r>
                <a:rPr sz="2400">
                  <a:uFill>
                    <a:solidFill/>
                  </a:uFill>
                </a:rPr>
                <a:t> 				Simplify.</a:t>
              </a:r>
            </a:p>
          </p:txBody>
        </p:sp>
        <p:pic>
          <p:nvPicPr>
            <p:cNvPr id="211" name="4-5_2_1.png"/>
            <p:cNvPicPr/>
            <p:nvPr/>
          </p:nvPicPr>
          <p:blipFill>
            <a:blip r:embed="rId2">
              <a:extLst/>
            </a:blip>
            <a:srcRect l="0" t="46647" r="0" b="31524"/>
            <a:stretch>
              <a:fillRect/>
            </a:stretch>
          </p:blipFill>
          <p:spPr>
            <a:xfrm>
              <a:off x="881062" y="0"/>
              <a:ext cx="2266951" cy="811213"/>
            </a:xfrm>
            <a:prstGeom prst="rect">
              <a:avLst/>
            </a:prstGeom>
            <a:ln w="12700" cap="flat">
              <a:noFill/>
              <a:miter lim="400000"/>
            </a:ln>
            <a:effectLst/>
          </p:spPr>
        </p:pic>
      </p:grpSp>
      <p:grpSp>
        <p:nvGrpSpPr>
          <p:cNvPr id="215" name="Group 215"/>
          <p:cNvGrpSpPr/>
          <p:nvPr/>
        </p:nvGrpSpPr>
        <p:grpSpPr>
          <a:xfrm>
            <a:off x="881062" y="4508500"/>
            <a:ext cx="7899401" cy="912729"/>
            <a:chOff x="0" y="0"/>
            <a:chExt cx="7899400" cy="912728"/>
          </a:xfrm>
        </p:grpSpPr>
        <p:pic>
          <p:nvPicPr>
            <p:cNvPr id="213" name="4-5-2redo.png"/>
            <p:cNvPicPr/>
            <p:nvPr/>
          </p:nvPicPr>
          <p:blipFill>
            <a:blip r:embed="rId3">
              <a:extLst/>
            </a:blip>
            <a:srcRect l="0" t="57475" r="17935" b="537"/>
            <a:stretch>
              <a:fillRect/>
            </a:stretch>
          </p:blipFill>
          <p:spPr>
            <a:xfrm>
              <a:off x="1385887" y="0"/>
              <a:ext cx="1830388" cy="744538"/>
            </a:xfrm>
            <a:prstGeom prst="rect">
              <a:avLst/>
            </a:prstGeom>
            <a:ln w="12700" cap="flat">
              <a:noFill/>
              <a:miter lim="400000"/>
            </a:ln>
            <a:effectLst/>
          </p:spPr>
        </p:pic>
        <p:sp>
          <p:nvSpPr>
            <p:cNvPr id="214" name="Shape 214"/>
            <p:cNvSpPr/>
            <p:nvPr/>
          </p:nvSpPr>
          <p:spPr>
            <a:xfrm>
              <a:off x="0" y="144462"/>
              <a:ext cx="7899400" cy="7682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nSpc>
                  <a:spcPct val="90000"/>
                </a:lnSpc>
                <a:spcBef>
                  <a:spcPts val="1400"/>
                </a:spcBef>
                <a:buClr>
                  <a:srgbClr val="FFFFFF"/>
                </a:buClr>
                <a:buFont typeface="Arial"/>
                <a:tabLst>
                  <a:tab pos="1587500" algn="r"/>
                  <a:tab pos="1701800" algn="l"/>
                  <a:tab pos="1981200" algn="l"/>
                  <a:tab pos="3467100" algn="l"/>
                  <a:tab pos="5524500" algn="l"/>
                </a:tabLst>
                <a:defRPr>
                  <a:uFillTx/>
                </a:defRPr>
              </a:pPr>
              <a:r>
                <a:rPr sz="2400">
                  <a:uFill>
                    <a:solidFill/>
                  </a:uFill>
                </a:rPr>
                <a:t>				Multiplication Property of</a:t>
              </a:r>
              <a:br>
                <a:rPr sz="2400">
                  <a:uFill>
                    <a:solidFill/>
                  </a:uFill>
                </a:rPr>
              </a:br>
              <a:r>
                <a:rPr sz="2400">
                  <a:uFill>
                    <a:solidFill/>
                  </a:uFill>
                </a:rPr>
                <a:t>				Equality</a:t>
              </a:r>
            </a:p>
          </p:txBody>
        </p:sp>
      </p:grpSp>
      <p:sp>
        <p:nvSpPr>
          <p:cNvPr id="216" name="Shape 216"/>
          <p:cNvSpPr/>
          <p:nvPr/>
        </p:nvSpPr>
        <p:spPr>
          <a:xfrm>
            <a:off x="533400" y="6029325"/>
            <a:ext cx="48133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1755139" indent="-1370012">
              <a:spcBef>
                <a:spcPts val="1400"/>
              </a:spcBef>
              <a:buClr>
                <a:srgbClr val="FFFFFF"/>
              </a:buClr>
              <a:buFont typeface="Arial"/>
              <a:defRPr>
                <a:uFillTx/>
              </a:defRPr>
            </a:pPr>
            <a:r>
              <a:rPr b="1" sz="2400">
                <a:solidFill>
                  <a:srgbClr val="0068AD"/>
                </a:solidFill>
                <a:uFill>
                  <a:solidFill>
                    <a:srgbClr val="0068AD"/>
                  </a:solidFill>
                </a:uFill>
              </a:rPr>
              <a:t>Answer:</a:t>
            </a:r>
            <a:r>
              <a:rPr sz="2400">
                <a:solidFill>
                  <a:srgbClr val="E9332C"/>
                </a:solidFill>
                <a:uFill>
                  <a:solidFill>
                    <a:srgbClr val="E9332C"/>
                  </a:solidFill>
                </a:uFill>
              </a:rPr>
              <a:t> 	The solution is 12.</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06"/>
                                        </p:tgtEl>
                                        <p:attrNameLst>
                                          <p:attrName>style.visibility</p:attrName>
                                        </p:attrNameLst>
                                      </p:cBhvr>
                                      <p:to>
                                        <p:strVal val="visible"/>
                                      </p:to>
                                    </p:set>
                                    <p:animEffect filter="wipe(left)" transition="in">
                                      <p:cBhvr>
                                        <p:cTn id="7" dur="500"/>
                                        <p:tgtEl>
                                          <p:spTgt spid="206"/>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202"/>
                                        </p:tgtEl>
                                        <p:attrNameLst>
                                          <p:attrName>style.visibility</p:attrName>
                                        </p:attrNameLst>
                                      </p:cBhvr>
                                      <p:to>
                                        <p:strVal val="visible"/>
                                      </p:to>
                                    </p:set>
                                    <p:animEffect filter="wipe(left)" transition="in">
                                      <p:cBhvr>
                                        <p:cTn id="12" dur="500"/>
                                        <p:tgtEl>
                                          <p:spTgt spid="202"/>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8" presetID="22" grpId="3" fill="hold">
                                  <p:stCondLst>
                                    <p:cond delay="0"/>
                                  </p:stCondLst>
                                  <p:iterate type="el" backwards="0">
                                    <p:tmAbs val="0"/>
                                  </p:iterate>
                                  <p:childTnLst>
                                    <p:set>
                                      <p:cBhvr>
                                        <p:cTn id="16" fill="hold"/>
                                        <p:tgtEl>
                                          <p:spTgt spid="205"/>
                                        </p:tgtEl>
                                        <p:attrNameLst>
                                          <p:attrName>style.visibility</p:attrName>
                                        </p:attrNameLst>
                                      </p:cBhvr>
                                      <p:to>
                                        <p:strVal val="visible"/>
                                      </p:to>
                                    </p:set>
                                    <p:animEffect filter="wipe(left)" transition="in">
                                      <p:cBhvr>
                                        <p:cTn id="17" dur="500"/>
                                        <p:tgtEl>
                                          <p:spTgt spid="205"/>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8" presetID="22" grpId="4" fill="hold">
                                  <p:stCondLst>
                                    <p:cond delay="0"/>
                                  </p:stCondLst>
                                  <p:iterate type="el" backwards="0">
                                    <p:tmAbs val="0"/>
                                  </p:iterate>
                                  <p:childTnLst>
                                    <p:set>
                                      <p:cBhvr>
                                        <p:cTn id="21" fill="hold"/>
                                        <p:tgtEl>
                                          <p:spTgt spid="212"/>
                                        </p:tgtEl>
                                        <p:attrNameLst>
                                          <p:attrName>style.visibility</p:attrName>
                                        </p:attrNameLst>
                                      </p:cBhvr>
                                      <p:to>
                                        <p:strVal val="visible"/>
                                      </p:to>
                                    </p:set>
                                    <p:animEffect filter="wipe(left)" transition="in">
                                      <p:cBhvr>
                                        <p:cTn id="22" dur="500"/>
                                        <p:tgtEl>
                                          <p:spTgt spid="212"/>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8" presetID="22" grpId="5" fill="hold">
                                  <p:stCondLst>
                                    <p:cond delay="0"/>
                                  </p:stCondLst>
                                  <p:iterate type="el" backwards="0">
                                    <p:tmAbs val="0"/>
                                  </p:iterate>
                                  <p:childTnLst>
                                    <p:set>
                                      <p:cBhvr>
                                        <p:cTn id="26" fill="hold"/>
                                        <p:tgtEl>
                                          <p:spTgt spid="215"/>
                                        </p:tgtEl>
                                        <p:attrNameLst>
                                          <p:attrName>style.visibility</p:attrName>
                                        </p:attrNameLst>
                                      </p:cBhvr>
                                      <p:to>
                                        <p:strVal val="visible"/>
                                      </p:to>
                                    </p:set>
                                    <p:animEffect filter="wipe(left)" transition="in">
                                      <p:cBhvr>
                                        <p:cTn id="27" dur="500"/>
                                        <p:tgtEl>
                                          <p:spTgt spid="215"/>
                                        </p:tgtEl>
                                      </p:cBhvr>
                                    </p:animEffect>
                                  </p:childTnLst>
                                </p:cTn>
                              </p:par>
                            </p:childTnLst>
                          </p:cTn>
                        </p:par>
                      </p:childTnLst>
                    </p:cTn>
                  </p:par>
                  <p:par>
                    <p:cTn id="28" fill="hold">
                      <p:stCondLst>
                        <p:cond delay="indefinite"/>
                      </p:stCondLst>
                      <p:childTnLst>
                        <p:par>
                          <p:cTn id="29" fill="hold">
                            <p:stCondLst>
                              <p:cond delay="0"/>
                            </p:stCondLst>
                            <p:childTnLst>
                              <p:par>
                                <p:cTn id="30" nodeType="clickEffect" presetClass="entr" presetSubtype="8" presetID="22" grpId="6" fill="hold">
                                  <p:stCondLst>
                                    <p:cond delay="0"/>
                                  </p:stCondLst>
                                  <p:iterate type="el" backwards="0">
                                    <p:tmAbs val="0"/>
                                  </p:iterate>
                                  <p:childTnLst>
                                    <p:set>
                                      <p:cBhvr>
                                        <p:cTn id="31" fill="hold"/>
                                        <p:tgtEl>
                                          <p:spTgt spid="209">
                                            <p:bg/>
                                          </p:spTgt>
                                        </p:tgtEl>
                                        <p:attrNameLst>
                                          <p:attrName>style.visibility</p:attrName>
                                        </p:attrNameLst>
                                      </p:cBhvr>
                                      <p:to>
                                        <p:strVal val="visible"/>
                                      </p:to>
                                    </p:set>
                                    <p:animEffect filter="wipe(left)" transition="in">
                                      <p:cBhvr>
                                        <p:cTn id="32" dur="500"/>
                                        <p:tgtEl>
                                          <p:spTgt spid="209">
                                            <p:bg/>
                                          </p:spTgt>
                                        </p:tgtEl>
                                      </p:cBhvr>
                                    </p:animEffect>
                                  </p:childTnLst>
                                </p:cTn>
                              </p:par>
                              <p:par>
                                <p:cTn id="33" presetClass="entr" presetSubtype="8" presetID="22" grpId="6" fill="hold">
                                  <p:stCondLst>
                                    <p:cond delay="0"/>
                                  </p:stCondLst>
                                  <p:iterate type="el" backwards="0">
                                    <p:tmAbs val="0"/>
                                  </p:iterate>
                                  <p:childTnLst>
                                    <p:set>
                                      <p:cBhvr>
                                        <p:cTn id="34" fill="hold"/>
                                        <p:tgtEl>
                                          <p:spTgt spid="209">
                                            <p:txEl>
                                              <p:pRg st="0" end="0"/>
                                            </p:txEl>
                                          </p:spTgt>
                                        </p:tgtEl>
                                        <p:attrNameLst>
                                          <p:attrName>style.visibility</p:attrName>
                                        </p:attrNameLst>
                                      </p:cBhvr>
                                      <p:to>
                                        <p:strVal val="visible"/>
                                      </p:to>
                                    </p:set>
                                    <p:animEffect filter="wipe(left)" transition="in">
                                      <p:cBhvr>
                                        <p:cTn id="35" dur="500"/>
                                        <p:tgtEl>
                                          <p:spTgt spid="20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8" presetID="22" grpId="7" fill="hold">
                                  <p:stCondLst>
                                    <p:cond delay="0"/>
                                  </p:stCondLst>
                                  <p:iterate type="el" backwards="0">
                                    <p:tmAbs val="0"/>
                                  </p:iterate>
                                  <p:childTnLst>
                                    <p:set>
                                      <p:cBhvr>
                                        <p:cTn id="39" fill="hold"/>
                                        <p:tgtEl>
                                          <p:spTgt spid="216"/>
                                        </p:tgtEl>
                                        <p:attrNameLst>
                                          <p:attrName>style.visibility</p:attrName>
                                        </p:attrNameLst>
                                      </p:cBhvr>
                                      <p:to>
                                        <p:strVal val="visible"/>
                                      </p:to>
                                    </p:set>
                                    <p:animEffect filter="wipe(left)" transition="in">
                                      <p:cBhvr>
                                        <p:cTn id="40" dur="500"/>
                                        <p:tgtEl>
                                          <p:spTgt spid="2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5" grpId="5"/>
      <p:bldP build="whole" bldLvl="1" animBg="1" rev="0" advAuto="0" spid="202" grpId="2"/>
      <p:bldP build="whole" bldLvl="1" animBg="1" rev="0" advAuto="0" spid="206" grpId="1"/>
      <p:bldP build="whole" bldLvl="1" animBg="1" rev="0" advAuto="0" spid="205" grpId="3"/>
      <p:bldP build="p" bldLvl="5" animBg="1" rev="0" advAuto="0" spid="209" grpId="6"/>
      <p:bldP build="whole" bldLvl="1" animBg="1" rev="0" advAuto="0" spid="212" grpId="4"/>
      <p:bldP build="whole" bldLvl="1" animBg="1" rev="0" advAuto="0" spid="216" grpId="7"/>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Shape 218"/>
          <p:cNvSpPr/>
          <p:nvPr>
            <p:ph type="title"/>
          </p:nvPr>
        </p:nvSpPr>
        <p:spPr>
          <a:prstGeom prst="rect">
            <a:avLst/>
          </a:prstGeom>
        </p:spPr>
        <p:txBody>
          <a:bodyPr/>
          <a:lstStyle/>
          <a:p>
            <a:pPr lvl="0">
              <a:defRPr sz="1800">
                <a:uFillTx/>
              </a:defRPr>
            </a:pPr>
            <a:r>
              <a:rPr sz="1200">
                <a:uFill>
                  <a:solidFill/>
                </a:uFill>
              </a:rPr>
              <a:t>Example 2</a:t>
            </a:r>
          </a:p>
        </p:txBody>
      </p:sp>
      <p:sp>
        <p:nvSpPr>
          <p:cNvPr id="219" name="Shape 219"/>
          <p:cNvSpPr/>
          <p:nvPr/>
        </p:nvSpPr>
        <p:spPr>
          <a:xfrm>
            <a:off x="857250" y="2260600"/>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1</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6</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12</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30</a:t>
            </a:r>
          </a:p>
        </p:txBody>
      </p:sp>
      <p:sp>
        <p:nvSpPr>
          <p:cNvPr id="220" name="Shape 220"/>
          <p:cNvSpPr/>
          <p:nvPr/>
        </p:nvSpPr>
        <p:spPr>
          <a:xfrm>
            <a:off x="847725" y="3181350"/>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221" name="Check Progress.png"/>
          <p:cNvPicPr/>
          <p:nvPr/>
        </p:nvPicPr>
        <p:blipFill>
          <a:blip r:embed="rId2">
            <a:extLst/>
          </a:blip>
          <a:stretch>
            <a:fillRect/>
          </a:stretch>
        </p:blipFill>
        <p:spPr>
          <a:xfrm>
            <a:off x="2716212" y="712787"/>
            <a:ext cx="2846388" cy="511176"/>
          </a:xfrm>
          <a:prstGeom prst="rect">
            <a:avLst/>
          </a:prstGeom>
          <a:ln w="12700">
            <a:miter lim="400000"/>
          </a:ln>
        </p:spPr>
      </p:pic>
      <p:pic>
        <p:nvPicPr>
          <p:cNvPr id="222" name="CheckPointICON.jpg"/>
          <p:cNvPicPr/>
          <p:nvPr/>
        </p:nvPicPr>
        <p:blipFill>
          <a:blip r:embed="rId3">
            <a:extLst/>
          </a:blip>
          <a:stretch>
            <a:fillRect/>
          </a:stretch>
        </p:blipFill>
        <p:spPr>
          <a:xfrm>
            <a:off x="7467600" y="747712"/>
            <a:ext cx="1222375" cy="376239"/>
          </a:xfrm>
          <a:prstGeom prst="rect">
            <a:avLst/>
          </a:prstGeom>
          <a:ln w="12700">
            <a:miter lim="400000"/>
          </a:ln>
        </p:spPr>
      </p:pic>
      <p:pic>
        <p:nvPicPr>
          <p:cNvPr id="223" name="4-5_2.png"/>
          <p:cNvPicPr/>
          <p:nvPr/>
        </p:nvPicPr>
        <p:blipFill>
          <a:blip r:embed="rId4">
            <a:extLst/>
          </a:blip>
          <a:stretch>
            <a:fillRect/>
          </a:stretch>
        </p:blipFill>
        <p:spPr>
          <a:xfrm>
            <a:off x="839787" y="1228725"/>
            <a:ext cx="2312988" cy="823913"/>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21"/>
                                        </p:tgtEl>
                                        <p:attrNameLst>
                                          <p:attrName>style.visibility</p:attrName>
                                        </p:attrNameLst>
                                      </p:cBhvr>
                                      <p:to>
                                        <p:strVal val="visible"/>
                                      </p:to>
                                    </p:set>
                                    <p:animEffect filter="wipe(left)" transition="in">
                                      <p:cBhvr>
                                        <p:cTn id="7" dur="500"/>
                                        <p:tgtEl>
                                          <p:spTgt spid="221"/>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222"/>
                                        </p:tgtEl>
                                        <p:attrNameLst>
                                          <p:attrName>style.visibility</p:attrName>
                                        </p:attrNameLst>
                                      </p:cBhvr>
                                      <p:to>
                                        <p:strVal val="visible"/>
                                      </p:to>
                                    </p:set>
                                    <p:animEffect filter="fade" transition="in">
                                      <p:cBhvr>
                                        <p:cTn id="11" dur="500"/>
                                        <p:tgtEl>
                                          <p:spTgt spid="222"/>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223"/>
                                        </p:tgtEl>
                                        <p:attrNameLst>
                                          <p:attrName>style.visibility</p:attrName>
                                        </p:attrNameLst>
                                      </p:cBhvr>
                                      <p:to>
                                        <p:strVal val="visible"/>
                                      </p:to>
                                    </p:set>
                                    <p:animEffect filter="wipe(left)" transition="in">
                                      <p:cBhvr>
                                        <p:cTn id="15" dur="500"/>
                                        <p:tgtEl>
                                          <p:spTgt spid="223"/>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219"/>
                                        </p:tgtEl>
                                        <p:attrNameLst>
                                          <p:attrName>style.visibility</p:attrName>
                                        </p:attrNameLst>
                                      </p:cBhvr>
                                      <p:to>
                                        <p:strVal val="visible"/>
                                      </p:to>
                                    </p:set>
                                    <p:animEffect filter="wipe(left)" transition="in">
                                      <p:cBhvr>
                                        <p:cTn id="19" dur="500"/>
                                        <p:tgtEl>
                                          <p:spTgt spid="219"/>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1" presetID="2" grpId="5" fill="hold">
                                  <p:stCondLst>
                                    <p:cond delay="0"/>
                                  </p:stCondLst>
                                  <p:iterate type="el" backwards="0">
                                    <p:tmAbs val="0"/>
                                  </p:iterate>
                                  <p:childTnLst>
                                    <p:set>
                                      <p:cBhvr>
                                        <p:cTn id="23" fill="hold"/>
                                        <p:tgtEl>
                                          <p:spTgt spid="220"/>
                                        </p:tgtEl>
                                        <p:attrNameLst>
                                          <p:attrName>style.visibility</p:attrName>
                                        </p:attrNameLst>
                                      </p:cBhvr>
                                      <p:to>
                                        <p:strVal val="visible"/>
                                      </p:to>
                                    </p:set>
                                    <p:anim calcmode="lin" valueType="num">
                                      <p:cBhvr>
                                        <p:cTn id="24" dur="1822" fill="hold"/>
                                        <p:tgtEl>
                                          <p:spTgt spid="220"/>
                                        </p:tgtEl>
                                        <p:attrNameLst>
                                          <p:attrName>ppt_x</p:attrName>
                                        </p:attrNameLst>
                                      </p:cBhvr>
                                      <p:tavLst>
                                        <p:tav tm="0">
                                          <p:val>
                                            <p:strVal val="#ppt_x"/>
                                          </p:val>
                                        </p:tav>
                                        <p:tav tm="100000">
                                          <p:val>
                                            <p:strVal val="#ppt_x"/>
                                          </p:val>
                                        </p:tav>
                                      </p:tavLst>
                                    </p:anim>
                                    <p:anim calcmode="lin" valueType="num">
                                      <p:cBhvr>
                                        <p:cTn id="25" dur="1822" fill="hold"/>
                                        <p:tgtEl>
                                          <p:spTgt spid="22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2" grpId="2"/>
      <p:bldP build="whole" bldLvl="1" animBg="1" rev="0" advAuto="0" spid="223" grpId="3"/>
      <p:bldP build="whole" bldLvl="1" animBg="1" rev="0" advAuto="0" spid="221" grpId="1"/>
      <p:bldP build="whole" bldLvl="1" animBg="1" rev="0" advAuto="0" spid="219" grpId="4"/>
      <p:bldP build="whole" bldLvl="1" animBg="1" rev="0" advAuto="0" spid="220" grpId="5"/>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5" name="Shape 225"/>
          <p:cNvSpPr/>
          <p:nvPr>
            <p:ph type="title"/>
          </p:nvPr>
        </p:nvSpPr>
        <p:spPr>
          <a:prstGeom prst="rect">
            <a:avLst/>
          </a:prstGeom>
        </p:spPr>
        <p:txBody>
          <a:bodyPr/>
          <a:lstStyle/>
          <a:p>
            <a:pPr lvl="0">
              <a:defRPr sz="1800">
                <a:uFillTx/>
              </a:defRPr>
            </a:pPr>
            <a:r>
              <a:rPr sz="1200">
                <a:uFill>
                  <a:solidFill/>
                </a:uFill>
              </a:rPr>
              <a:t>Example 3</a:t>
            </a:r>
          </a:p>
        </p:txBody>
      </p:sp>
      <p:sp>
        <p:nvSpPr>
          <p:cNvPr id="226" name="Shape 226"/>
          <p:cNvSpPr/>
          <p:nvPr/>
        </p:nvSpPr>
        <p:spPr>
          <a:xfrm>
            <a:off x="2628900" y="771525"/>
            <a:ext cx="5994401"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Equations with Negative Coefficients</a:t>
            </a:r>
          </a:p>
        </p:txBody>
      </p:sp>
      <p:sp>
        <p:nvSpPr>
          <p:cNvPr id="227" name="Shape 227"/>
          <p:cNvSpPr/>
          <p:nvPr/>
        </p:nvSpPr>
        <p:spPr>
          <a:xfrm>
            <a:off x="881062" y="2133600"/>
            <a:ext cx="7899401" cy="20193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500"/>
              </a:spcBef>
              <a:buClr>
                <a:srgbClr val="FFFFFF"/>
              </a:buClr>
              <a:buFont typeface="Arial"/>
              <a:tabLst>
                <a:tab pos="2044700" algn="r"/>
                <a:tab pos="2159000" algn="l"/>
                <a:tab pos="2438400" algn="l"/>
                <a:tab pos="3695700" algn="l"/>
                <a:tab pos="5524500" algn="l"/>
              </a:tabLst>
              <a:defRPr>
                <a:uFillTx/>
              </a:defRPr>
            </a:pPr>
            <a:r>
              <a:rPr sz="2400">
                <a:uFill>
                  <a:solidFill/>
                </a:uFill>
              </a:rPr>
              <a:t>	5 – </a:t>
            </a:r>
            <a:r>
              <a:rPr i="1" sz="2400">
                <a:uFill>
                  <a:solidFill/>
                </a:uFill>
              </a:rPr>
              <a:t>x</a:t>
            </a:r>
            <a:r>
              <a:rPr sz="2400">
                <a:uFill>
                  <a:solidFill/>
                </a:uFill>
              </a:rPr>
              <a:t>	= 7	Write the equation.</a:t>
            </a:r>
            <a:endParaRPr sz="2400">
              <a:uFill>
                <a:solidFill/>
              </a:uFill>
            </a:endParaRPr>
          </a:p>
          <a:p>
            <a:pPr lvl="0">
              <a:lnSpc>
                <a:spcPct val="90000"/>
              </a:lnSpc>
              <a:spcBef>
                <a:spcPts val="500"/>
              </a:spcBef>
              <a:buClr>
                <a:srgbClr val="FFFFFF"/>
              </a:buClr>
              <a:buFont typeface="Arial"/>
              <a:tabLst>
                <a:tab pos="2044700" algn="r"/>
                <a:tab pos="2159000" algn="l"/>
                <a:tab pos="2438400" algn="l"/>
                <a:tab pos="3695700" algn="l"/>
                <a:tab pos="5524500" algn="l"/>
              </a:tabLst>
              <a:defRPr>
                <a:uFillTx/>
              </a:defRPr>
            </a:pPr>
            <a:r>
              <a:rPr sz="2400">
                <a:uFill>
                  <a:solidFill/>
                </a:uFill>
              </a:rPr>
              <a:t>	 5 – </a:t>
            </a:r>
            <a:r>
              <a:rPr sz="2400">
                <a:solidFill>
                  <a:srgbClr val="E9332C"/>
                </a:solidFill>
                <a:uFill>
                  <a:solidFill>
                    <a:srgbClr val="E9332C"/>
                  </a:solidFill>
                </a:uFill>
              </a:rPr>
              <a:t>1</a:t>
            </a:r>
            <a:r>
              <a:rPr i="1" sz="2400">
                <a:uFill>
                  <a:solidFill/>
                </a:uFill>
              </a:rPr>
              <a:t>x</a:t>
            </a:r>
            <a:r>
              <a:rPr sz="2400">
                <a:uFill>
                  <a:solidFill/>
                </a:uFill>
              </a:rPr>
              <a:t> </a:t>
            </a:r>
            <a:r>
              <a:rPr sz="2400">
                <a:solidFill>
                  <a:srgbClr val="E9332C"/>
                </a:solidFill>
                <a:uFill>
                  <a:solidFill>
                    <a:srgbClr val="E9332C"/>
                  </a:solidFill>
                </a:uFill>
              </a:rPr>
              <a:t>	</a:t>
            </a:r>
            <a:r>
              <a:rPr sz="2400">
                <a:uFill>
                  <a:solidFill/>
                </a:uFill>
              </a:rPr>
              <a:t>=	7	Identity Property; </a:t>
            </a:r>
            <a:r>
              <a:rPr i="1" sz="2400">
                <a:uFill>
                  <a:solidFill/>
                </a:uFill>
              </a:rPr>
              <a:t>x </a:t>
            </a:r>
            <a:r>
              <a:rPr sz="2400">
                <a:uFill>
                  <a:solidFill/>
                </a:uFill>
              </a:rPr>
              <a:t>= 1</a:t>
            </a:r>
            <a:r>
              <a:rPr i="1" sz="2400">
                <a:uFill>
                  <a:solidFill/>
                </a:uFill>
              </a:rPr>
              <a:t>x</a:t>
            </a:r>
            <a:endParaRPr i="1" sz="2400">
              <a:uFill>
                <a:solidFill/>
              </a:uFill>
            </a:endParaRPr>
          </a:p>
          <a:p>
            <a:pPr lvl="0">
              <a:lnSpc>
                <a:spcPct val="90000"/>
              </a:lnSpc>
              <a:spcBef>
                <a:spcPts val="500"/>
              </a:spcBef>
              <a:buClr>
                <a:srgbClr val="FFFFFF"/>
              </a:buClr>
              <a:buFont typeface="Arial"/>
              <a:tabLst>
                <a:tab pos="2044700" algn="r"/>
                <a:tab pos="2159000" algn="l"/>
                <a:tab pos="2438400" algn="l"/>
                <a:tab pos="3695700" algn="l"/>
                <a:tab pos="5524500" algn="l"/>
              </a:tabLst>
              <a:defRPr>
                <a:uFillTx/>
              </a:defRPr>
            </a:pPr>
            <a:r>
              <a:rPr sz="2400">
                <a:uFill>
                  <a:solidFill/>
                </a:uFill>
              </a:rPr>
              <a:t>	5 + </a:t>
            </a:r>
            <a:r>
              <a:rPr sz="2400">
                <a:solidFill>
                  <a:srgbClr val="E9332C"/>
                </a:solidFill>
                <a:uFill>
                  <a:solidFill>
                    <a:srgbClr val="E9332C"/>
                  </a:solidFill>
                </a:uFill>
              </a:rPr>
              <a:t>(–1</a:t>
            </a:r>
            <a:r>
              <a:rPr i="1" sz="2400">
                <a:solidFill>
                  <a:srgbClr val="E9332C"/>
                </a:solidFill>
                <a:uFill>
                  <a:solidFill>
                    <a:srgbClr val="E9332C"/>
                  </a:solidFill>
                </a:uFill>
              </a:rPr>
              <a:t>x</a:t>
            </a:r>
            <a:r>
              <a:rPr sz="2400">
                <a:solidFill>
                  <a:srgbClr val="E9332C"/>
                </a:solidFill>
                <a:uFill>
                  <a:solidFill>
                    <a:srgbClr val="E9332C"/>
                  </a:solidFill>
                </a:uFill>
              </a:rPr>
              <a:t>)</a:t>
            </a:r>
            <a:r>
              <a:rPr sz="2400">
                <a:uFill>
                  <a:solidFill/>
                </a:uFill>
              </a:rPr>
              <a:t> 	= 7	Definition of subtraction</a:t>
            </a:r>
            <a:endParaRPr sz="2400">
              <a:uFill>
                <a:solidFill/>
              </a:uFill>
            </a:endParaRPr>
          </a:p>
          <a:p>
            <a:pPr lvl="0">
              <a:lnSpc>
                <a:spcPct val="90000"/>
              </a:lnSpc>
              <a:spcBef>
                <a:spcPts val="500"/>
              </a:spcBef>
              <a:buClr>
                <a:srgbClr val="FFFFFF"/>
              </a:buClr>
              <a:buFont typeface="Arial"/>
              <a:tabLst>
                <a:tab pos="2044700" algn="r"/>
                <a:tab pos="2159000" algn="l"/>
                <a:tab pos="2438400" algn="l"/>
                <a:tab pos="3695700" algn="l"/>
                <a:tab pos="5524500" algn="l"/>
              </a:tabLst>
              <a:defRPr>
                <a:uFillTx/>
              </a:defRPr>
            </a:pPr>
            <a:r>
              <a:rPr sz="2400">
                <a:uFill>
                  <a:solidFill/>
                </a:uFill>
              </a:rPr>
              <a:t>	 </a:t>
            </a:r>
            <a:r>
              <a:rPr sz="2400">
                <a:solidFill>
                  <a:srgbClr val="E9332C"/>
                </a:solidFill>
                <a:uFill>
                  <a:solidFill>
                    <a:srgbClr val="E9332C"/>
                  </a:solidFill>
                </a:uFill>
              </a:rPr>
              <a:t>–5 +</a:t>
            </a:r>
            <a:r>
              <a:rPr sz="2400">
                <a:uFill>
                  <a:solidFill/>
                </a:uFill>
              </a:rPr>
              <a:t> 5 + (–1</a:t>
            </a:r>
            <a:r>
              <a:rPr i="1" sz="2400">
                <a:uFill>
                  <a:solidFill/>
                </a:uFill>
              </a:rPr>
              <a:t>x</a:t>
            </a:r>
            <a:r>
              <a:rPr sz="2400">
                <a:uFill>
                  <a:solidFill/>
                </a:uFill>
              </a:rPr>
              <a:t>)	=	</a:t>
            </a:r>
            <a:r>
              <a:rPr sz="2400">
                <a:solidFill>
                  <a:srgbClr val="E9332C"/>
                </a:solidFill>
                <a:uFill>
                  <a:solidFill>
                    <a:srgbClr val="E9332C"/>
                  </a:solidFill>
                </a:uFill>
              </a:rPr>
              <a:t>–5 +</a:t>
            </a:r>
            <a:r>
              <a:rPr sz="2400">
                <a:uFill>
                  <a:solidFill/>
                </a:uFill>
              </a:rPr>
              <a:t> 7	Add –5 to each side.</a:t>
            </a:r>
            <a:endParaRPr sz="2400">
              <a:uFill>
                <a:solidFill/>
              </a:uFill>
            </a:endParaRPr>
          </a:p>
          <a:p>
            <a:pPr lvl="0">
              <a:lnSpc>
                <a:spcPct val="90000"/>
              </a:lnSpc>
              <a:spcBef>
                <a:spcPts val="500"/>
              </a:spcBef>
              <a:buClr>
                <a:srgbClr val="FFFFFF"/>
              </a:buClr>
              <a:buFont typeface="Arial"/>
              <a:tabLst>
                <a:tab pos="2044700" algn="r"/>
                <a:tab pos="2159000" algn="l"/>
                <a:tab pos="2438400" algn="l"/>
                <a:tab pos="3695700" algn="l"/>
                <a:tab pos="5524500" algn="l"/>
              </a:tabLst>
              <a:defRPr>
                <a:uFillTx/>
              </a:defRPr>
            </a:pPr>
            <a:r>
              <a:rPr i="1" sz="2400">
                <a:uFill>
                  <a:solidFill/>
                </a:uFill>
              </a:rPr>
              <a:t>	</a:t>
            </a:r>
            <a:r>
              <a:rPr sz="2400">
                <a:uFill>
                  <a:solidFill/>
                </a:uFill>
              </a:rPr>
              <a:t>–1</a:t>
            </a:r>
            <a:r>
              <a:rPr i="1" sz="2400">
                <a:uFill>
                  <a:solidFill/>
                </a:uFill>
              </a:rPr>
              <a:t>x</a:t>
            </a:r>
            <a:r>
              <a:rPr sz="2400">
                <a:uFill>
                  <a:solidFill/>
                </a:uFill>
              </a:rPr>
              <a:t>	=	2	Simplify.</a:t>
            </a:r>
          </a:p>
        </p:txBody>
      </p:sp>
      <p:sp>
        <p:nvSpPr>
          <p:cNvPr id="228" name="Shape 228"/>
          <p:cNvSpPr/>
          <p:nvPr>
            <p:ph type="body" idx="4294967295"/>
          </p:nvPr>
        </p:nvSpPr>
        <p:spPr>
          <a:xfrm>
            <a:off x="533400" y="1503362"/>
            <a:ext cx="8229600" cy="217170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buClr>
                <a:srgbClr val="0068AD"/>
              </a:buClr>
              <a:buSzTx/>
              <a:buFont typeface="Arial"/>
              <a:buNone/>
              <a:defRPr sz="1800">
                <a:uFillTx/>
              </a:defRPr>
            </a:pPr>
            <a:r>
              <a:rPr b="1" sz="2400">
                <a:solidFill>
                  <a:srgbClr val="0068AD"/>
                </a:solidFill>
                <a:uFill>
                  <a:solidFill>
                    <a:srgbClr val="0068AD"/>
                  </a:solidFill>
                </a:uFill>
              </a:rPr>
              <a:t>	Solve 5 – </a:t>
            </a:r>
            <a:r>
              <a:rPr b="1" i="1" sz="2400">
                <a:solidFill>
                  <a:srgbClr val="0068AD"/>
                </a:solidFill>
                <a:uFill>
                  <a:solidFill>
                    <a:srgbClr val="0068AD"/>
                  </a:solidFill>
                </a:uFill>
              </a:rPr>
              <a:t>x </a:t>
            </a:r>
            <a:r>
              <a:rPr b="1" sz="2400">
                <a:solidFill>
                  <a:srgbClr val="0068AD"/>
                </a:solidFill>
                <a:uFill>
                  <a:solidFill>
                    <a:srgbClr val="0068AD"/>
                  </a:solidFill>
                </a:uFill>
              </a:rPr>
              <a:t>=</a:t>
            </a:r>
            <a:r>
              <a:rPr b="1" i="1" sz="2400">
                <a:solidFill>
                  <a:srgbClr val="0068AD"/>
                </a:solidFill>
                <a:uFill>
                  <a:solidFill>
                    <a:srgbClr val="0068AD"/>
                  </a:solidFill>
                </a:uFill>
              </a:rPr>
              <a:t> </a:t>
            </a:r>
            <a:r>
              <a:rPr b="1" sz="2400">
                <a:solidFill>
                  <a:srgbClr val="0068AD"/>
                </a:solidFill>
                <a:uFill>
                  <a:solidFill>
                    <a:srgbClr val="0068AD"/>
                  </a:solidFill>
                </a:uFill>
              </a:rPr>
              <a:t>7. </a:t>
            </a:r>
          </a:p>
        </p:txBody>
      </p:sp>
      <p:sp>
        <p:nvSpPr>
          <p:cNvPr id="229" name="Shape 229"/>
          <p:cNvSpPr/>
          <p:nvPr/>
        </p:nvSpPr>
        <p:spPr>
          <a:xfrm>
            <a:off x="533400" y="5989637"/>
            <a:ext cx="5054600"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1755139" indent="-1370012">
              <a:spcBef>
                <a:spcPts val="1600"/>
              </a:spcBef>
              <a:buClr>
                <a:srgbClr val="FFFFFF"/>
              </a:buClr>
              <a:buFont typeface="Arial"/>
              <a:defRPr>
                <a:uFillTx/>
              </a:defRPr>
            </a:pPr>
            <a:r>
              <a:rPr b="1" sz="2400">
                <a:solidFill>
                  <a:srgbClr val="0068AD"/>
                </a:solidFill>
                <a:uFill>
                  <a:solidFill>
                    <a:srgbClr val="0068AD"/>
                  </a:solidFill>
                </a:uFill>
              </a:rPr>
              <a:t>Answer:</a:t>
            </a:r>
            <a:r>
              <a:rPr sz="2400">
                <a:solidFill>
                  <a:srgbClr val="E9332C"/>
                </a:solidFill>
                <a:uFill>
                  <a:solidFill>
                    <a:srgbClr val="E9332C"/>
                  </a:solidFill>
                </a:uFill>
              </a:rPr>
              <a:t> 	The solution is –2. </a:t>
            </a:r>
          </a:p>
        </p:txBody>
      </p:sp>
      <p:sp>
        <p:nvSpPr>
          <p:cNvPr id="230" name="Shape 230"/>
          <p:cNvSpPr/>
          <p:nvPr/>
        </p:nvSpPr>
        <p:spPr>
          <a:xfrm>
            <a:off x="881062" y="5456237"/>
            <a:ext cx="7899401"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500"/>
              </a:spcBef>
              <a:buClr>
                <a:srgbClr val="FFFFFF"/>
              </a:buClr>
              <a:buFont typeface="Arial"/>
              <a:tabLst>
                <a:tab pos="2044700" algn="r"/>
                <a:tab pos="2159000" algn="l"/>
                <a:tab pos="2438400" algn="l"/>
                <a:tab pos="3695700" algn="l"/>
                <a:tab pos="5524500" algn="l"/>
              </a:tabLst>
              <a:defRPr>
                <a:uFillTx/>
              </a:defRPr>
            </a:pPr>
            <a:r>
              <a:rPr sz="2400">
                <a:uFill>
                  <a:solidFill/>
                </a:uFill>
              </a:rPr>
              <a:t>	</a:t>
            </a:r>
            <a:r>
              <a:rPr i="1" sz="2400">
                <a:uFill>
                  <a:solidFill/>
                </a:uFill>
              </a:rPr>
              <a:t>x</a:t>
            </a:r>
            <a:r>
              <a:rPr sz="2400">
                <a:uFill>
                  <a:solidFill/>
                </a:uFill>
              </a:rPr>
              <a:t> 	= –2</a:t>
            </a:r>
            <a:r>
              <a:rPr i="1" sz="2400">
                <a:uFill>
                  <a:solidFill/>
                </a:uFill>
              </a:rPr>
              <a:t>	</a:t>
            </a:r>
            <a:r>
              <a:rPr sz="2400">
                <a:uFill>
                  <a:solidFill/>
                </a:uFill>
              </a:rPr>
              <a:t>Simplify.</a:t>
            </a:r>
          </a:p>
        </p:txBody>
      </p:sp>
      <p:grpSp>
        <p:nvGrpSpPr>
          <p:cNvPr id="233" name="Group 233"/>
          <p:cNvGrpSpPr/>
          <p:nvPr/>
        </p:nvGrpSpPr>
        <p:grpSpPr>
          <a:xfrm>
            <a:off x="881062" y="4524374"/>
            <a:ext cx="7899401" cy="779464"/>
            <a:chOff x="0" y="0"/>
            <a:chExt cx="7899400" cy="779462"/>
          </a:xfrm>
        </p:grpSpPr>
        <p:sp>
          <p:nvSpPr>
            <p:cNvPr id="231" name="Shape 231"/>
            <p:cNvSpPr/>
            <p:nvPr/>
          </p:nvSpPr>
          <p:spPr>
            <a:xfrm>
              <a:off x="0" y="219075"/>
              <a:ext cx="7899400" cy="447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nSpc>
                  <a:spcPct val="90000"/>
                </a:lnSpc>
                <a:spcBef>
                  <a:spcPts val="500"/>
                </a:spcBef>
                <a:buClr>
                  <a:srgbClr val="FFFFFF"/>
                </a:buClr>
                <a:buFont typeface="Arial"/>
                <a:tabLst>
                  <a:tab pos="2044700" algn="r"/>
                  <a:tab pos="2159000" algn="l"/>
                  <a:tab pos="2438400" algn="l"/>
                  <a:tab pos="3695700" algn="l"/>
                  <a:tab pos="5524500" algn="l"/>
                </a:tabLst>
                <a:defRPr>
                  <a:uFillTx/>
                </a:defRPr>
              </a:pPr>
              <a:r>
                <a:rPr sz="2400">
                  <a:uFill>
                    <a:solidFill/>
                  </a:uFill>
                </a:rPr>
                <a:t>			</a:t>
              </a:r>
              <a:r>
                <a:rPr sz="2400">
                  <a:solidFill>
                    <a:srgbClr val="E9332C"/>
                  </a:solidFill>
                  <a:uFill>
                    <a:solidFill>
                      <a:srgbClr val="E9332C"/>
                    </a:solidFill>
                  </a:uFill>
                </a:rPr>
                <a:t>	</a:t>
              </a:r>
              <a:r>
                <a:rPr sz="2400">
                  <a:uFill>
                    <a:solidFill/>
                  </a:uFill>
                </a:rPr>
                <a:t>Divide each side by –1.</a:t>
              </a:r>
            </a:p>
          </p:txBody>
        </p:sp>
        <p:pic>
          <p:nvPicPr>
            <p:cNvPr id="232" name="Eq30.png"/>
            <p:cNvPicPr/>
            <p:nvPr/>
          </p:nvPicPr>
          <p:blipFill>
            <a:blip r:embed="rId2">
              <a:extLst/>
            </a:blip>
            <a:stretch>
              <a:fillRect/>
            </a:stretch>
          </p:blipFill>
          <p:spPr>
            <a:xfrm>
              <a:off x="1566862" y="0"/>
              <a:ext cx="1279526" cy="779463"/>
            </a:xfrm>
            <a:prstGeom prst="rect">
              <a:avLst/>
            </a:prstGeom>
            <a:ln w="12700" cap="flat">
              <a:noFill/>
              <a:miter lim="400000"/>
            </a:ln>
            <a:effectLst/>
          </p:spPr>
        </p:pic>
      </p:gr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28">
                                            <p:bg/>
                                          </p:spTgt>
                                        </p:tgtEl>
                                        <p:attrNameLst>
                                          <p:attrName>style.visibility</p:attrName>
                                        </p:attrNameLst>
                                      </p:cBhvr>
                                      <p:to>
                                        <p:strVal val="visible"/>
                                      </p:to>
                                    </p:set>
                                    <p:animEffect filter="wipe(left)" transition="in">
                                      <p:cBhvr>
                                        <p:cTn id="7" dur="500"/>
                                        <p:tgtEl>
                                          <p:spTgt spid="228">
                                            <p:bg/>
                                          </p:spTgt>
                                        </p:tgtEl>
                                      </p:cBhvr>
                                    </p:animEffect>
                                  </p:childTnLst>
                                </p:cTn>
                              </p:par>
                              <p:par>
                                <p:cTn id="8" presetClass="entr" presetSubtype="8" presetID="22" grpId="1" fill="hold">
                                  <p:stCondLst>
                                    <p:cond delay="0"/>
                                  </p:stCondLst>
                                  <p:iterate type="el" backwards="0">
                                    <p:tmAbs val="0"/>
                                  </p:iterate>
                                  <p:childTnLst>
                                    <p:set>
                                      <p:cBhvr>
                                        <p:cTn id="9" fill="hold"/>
                                        <p:tgtEl>
                                          <p:spTgt spid="228">
                                            <p:txEl>
                                              <p:pRg st="0" end="0"/>
                                            </p:txEl>
                                          </p:spTgt>
                                        </p:tgtEl>
                                        <p:attrNameLst>
                                          <p:attrName>style.visibility</p:attrName>
                                        </p:attrNameLst>
                                      </p:cBhvr>
                                      <p:to>
                                        <p:strVal val="visible"/>
                                      </p:to>
                                    </p:set>
                                    <p:animEffect filter="wipe(left)" transition="in">
                                      <p:cBhvr>
                                        <p:cTn id="10" dur="500"/>
                                        <p:tgtEl>
                                          <p:spTgt spid="22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227">
                                            <p:bg/>
                                          </p:spTgt>
                                        </p:tgtEl>
                                        <p:attrNameLst>
                                          <p:attrName>style.visibility</p:attrName>
                                        </p:attrNameLst>
                                      </p:cBhvr>
                                      <p:to>
                                        <p:strVal val="visible"/>
                                      </p:to>
                                    </p:set>
                                    <p:animEffect filter="wipe(left)" transition="in">
                                      <p:cBhvr>
                                        <p:cTn id="15" dur="500"/>
                                        <p:tgtEl>
                                          <p:spTgt spid="227">
                                            <p:bg/>
                                          </p:spTgt>
                                        </p:tgtEl>
                                      </p:cBhvr>
                                    </p:animEffect>
                                  </p:childTnLst>
                                </p:cTn>
                              </p:par>
                              <p:par>
                                <p:cTn id="16" presetClass="entr" presetSubtype="8" presetID="22" grpId="2" fill="hold">
                                  <p:stCondLst>
                                    <p:cond delay="0"/>
                                  </p:stCondLst>
                                  <p:iterate type="el" backwards="0">
                                    <p:tmAbs val="0"/>
                                  </p:iterate>
                                  <p:childTnLst>
                                    <p:set>
                                      <p:cBhvr>
                                        <p:cTn id="17" fill="hold"/>
                                        <p:tgtEl>
                                          <p:spTgt spid="227">
                                            <p:txEl>
                                              <p:pRg st="0" end="0"/>
                                            </p:txEl>
                                          </p:spTgt>
                                        </p:tgtEl>
                                        <p:attrNameLst>
                                          <p:attrName>style.visibility</p:attrName>
                                        </p:attrNameLst>
                                      </p:cBhvr>
                                      <p:to>
                                        <p:strVal val="visible"/>
                                      </p:to>
                                    </p:set>
                                    <p:animEffect filter="wipe(left)" transition="in">
                                      <p:cBhvr>
                                        <p:cTn id="18" dur="500"/>
                                        <p:tgtEl>
                                          <p:spTgt spid="22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2" grpId="2" fill="hold">
                                  <p:stCondLst>
                                    <p:cond delay="0"/>
                                  </p:stCondLst>
                                  <p:iterate type="el" backwards="0">
                                    <p:tmAbs val="0"/>
                                  </p:iterate>
                                  <p:childTnLst>
                                    <p:set>
                                      <p:cBhvr>
                                        <p:cTn id="22" fill="hold"/>
                                        <p:tgtEl>
                                          <p:spTgt spid="227">
                                            <p:txEl>
                                              <p:pRg st="1" end="1"/>
                                            </p:txEl>
                                          </p:spTgt>
                                        </p:tgtEl>
                                        <p:attrNameLst>
                                          <p:attrName>style.visibility</p:attrName>
                                        </p:attrNameLst>
                                      </p:cBhvr>
                                      <p:to>
                                        <p:strVal val="visible"/>
                                      </p:to>
                                    </p:set>
                                    <p:animEffect filter="wipe(left)" transition="in">
                                      <p:cBhvr>
                                        <p:cTn id="23" dur="500"/>
                                        <p:tgtEl>
                                          <p:spTgt spid="22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8" presetID="22" grpId="2" fill="hold">
                                  <p:stCondLst>
                                    <p:cond delay="0"/>
                                  </p:stCondLst>
                                  <p:iterate type="el" backwards="0">
                                    <p:tmAbs val="0"/>
                                  </p:iterate>
                                  <p:childTnLst>
                                    <p:set>
                                      <p:cBhvr>
                                        <p:cTn id="27" fill="hold"/>
                                        <p:tgtEl>
                                          <p:spTgt spid="227">
                                            <p:txEl>
                                              <p:pRg st="2" end="2"/>
                                            </p:txEl>
                                          </p:spTgt>
                                        </p:tgtEl>
                                        <p:attrNameLst>
                                          <p:attrName>style.visibility</p:attrName>
                                        </p:attrNameLst>
                                      </p:cBhvr>
                                      <p:to>
                                        <p:strVal val="visible"/>
                                      </p:to>
                                    </p:set>
                                    <p:animEffect filter="wipe(left)" transition="in">
                                      <p:cBhvr>
                                        <p:cTn id="28" dur="500"/>
                                        <p:tgtEl>
                                          <p:spTgt spid="22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8" presetID="22" grpId="2" fill="hold">
                                  <p:stCondLst>
                                    <p:cond delay="0"/>
                                  </p:stCondLst>
                                  <p:iterate type="el" backwards="0">
                                    <p:tmAbs val="0"/>
                                  </p:iterate>
                                  <p:childTnLst>
                                    <p:set>
                                      <p:cBhvr>
                                        <p:cTn id="32" fill="hold"/>
                                        <p:tgtEl>
                                          <p:spTgt spid="227">
                                            <p:txEl>
                                              <p:pRg st="3" end="3"/>
                                            </p:txEl>
                                          </p:spTgt>
                                        </p:tgtEl>
                                        <p:attrNameLst>
                                          <p:attrName>style.visibility</p:attrName>
                                        </p:attrNameLst>
                                      </p:cBhvr>
                                      <p:to>
                                        <p:strVal val="visible"/>
                                      </p:to>
                                    </p:set>
                                    <p:animEffect filter="wipe(left)" transition="in">
                                      <p:cBhvr>
                                        <p:cTn id="33" dur="500"/>
                                        <p:tgtEl>
                                          <p:spTgt spid="22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nodeType="clickEffect" presetClass="entr" presetSubtype="8" presetID="22" grpId="2" fill="hold">
                                  <p:stCondLst>
                                    <p:cond delay="0"/>
                                  </p:stCondLst>
                                  <p:iterate type="el" backwards="0">
                                    <p:tmAbs val="0"/>
                                  </p:iterate>
                                  <p:childTnLst>
                                    <p:set>
                                      <p:cBhvr>
                                        <p:cTn id="37" fill="hold"/>
                                        <p:tgtEl>
                                          <p:spTgt spid="227">
                                            <p:txEl>
                                              <p:pRg st="4" end="4"/>
                                            </p:txEl>
                                          </p:spTgt>
                                        </p:tgtEl>
                                        <p:attrNameLst>
                                          <p:attrName>style.visibility</p:attrName>
                                        </p:attrNameLst>
                                      </p:cBhvr>
                                      <p:to>
                                        <p:strVal val="visible"/>
                                      </p:to>
                                    </p:set>
                                    <p:animEffect filter="wipe(left)" transition="in">
                                      <p:cBhvr>
                                        <p:cTn id="38" dur="500"/>
                                        <p:tgtEl>
                                          <p:spTgt spid="227">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8" presetID="22" grpId="3" fill="hold">
                                  <p:stCondLst>
                                    <p:cond delay="0"/>
                                  </p:stCondLst>
                                  <p:iterate type="el" backwards="0">
                                    <p:tmAbs val="0"/>
                                  </p:iterate>
                                  <p:childTnLst>
                                    <p:set>
                                      <p:cBhvr>
                                        <p:cTn id="42" fill="hold"/>
                                        <p:tgtEl>
                                          <p:spTgt spid="233"/>
                                        </p:tgtEl>
                                        <p:attrNameLst>
                                          <p:attrName>style.visibility</p:attrName>
                                        </p:attrNameLst>
                                      </p:cBhvr>
                                      <p:to>
                                        <p:strVal val="visible"/>
                                      </p:to>
                                    </p:set>
                                    <p:animEffect filter="wipe(left)" transition="in">
                                      <p:cBhvr>
                                        <p:cTn id="43" dur="500"/>
                                        <p:tgtEl>
                                          <p:spTgt spid="233"/>
                                        </p:tgtEl>
                                      </p:cBhvr>
                                    </p:animEffect>
                                  </p:childTnLst>
                                </p:cTn>
                              </p:par>
                            </p:childTnLst>
                          </p:cTn>
                        </p:par>
                      </p:childTnLst>
                    </p:cTn>
                  </p:par>
                  <p:par>
                    <p:cTn id="44" fill="hold">
                      <p:stCondLst>
                        <p:cond delay="indefinite"/>
                      </p:stCondLst>
                      <p:childTnLst>
                        <p:par>
                          <p:cTn id="45" fill="hold">
                            <p:stCondLst>
                              <p:cond delay="0"/>
                            </p:stCondLst>
                            <p:childTnLst>
                              <p:par>
                                <p:cTn id="46" nodeType="clickEffect" presetClass="entr" presetSubtype="8" presetID="22" grpId="4" fill="hold">
                                  <p:stCondLst>
                                    <p:cond delay="0"/>
                                  </p:stCondLst>
                                  <p:iterate type="el" backwards="0">
                                    <p:tmAbs val="0"/>
                                  </p:iterate>
                                  <p:childTnLst>
                                    <p:set>
                                      <p:cBhvr>
                                        <p:cTn id="47" fill="hold"/>
                                        <p:tgtEl>
                                          <p:spTgt spid="230">
                                            <p:bg/>
                                          </p:spTgt>
                                        </p:tgtEl>
                                        <p:attrNameLst>
                                          <p:attrName>style.visibility</p:attrName>
                                        </p:attrNameLst>
                                      </p:cBhvr>
                                      <p:to>
                                        <p:strVal val="visible"/>
                                      </p:to>
                                    </p:set>
                                    <p:animEffect filter="wipe(left)" transition="in">
                                      <p:cBhvr>
                                        <p:cTn id="48" dur="500"/>
                                        <p:tgtEl>
                                          <p:spTgt spid="230">
                                            <p:bg/>
                                          </p:spTgt>
                                        </p:tgtEl>
                                      </p:cBhvr>
                                    </p:animEffect>
                                  </p:childTnLst>
                                </p:cTn>
                              </p:par>
                              <p:par>
                                <p:cTn id="49" presetClass="entr" presetSubtype="8" presetID="22" grpId="4" fill="hold">
                                  <p:stCondLst>
                                    <p:cond delay="0"/>
                                  </p:stCondLst>
                                  <p:iterate type="el" backwards="0">
                                    <p:tmAbs val="0"/>
                                  </p:iterate>
                                  <p:childTnLst>
                                    <p:set>
                                      <p:cBhvr>
                                        <p:cTn id="50" fill="hold"/>
                                        <p:tgtEl>
                                          <p:spTgt spid="230">
                                            <p:txEl>
                                              <p:pRg st="0" end="0"/>
                                            </p:txEl>
                                          </p:spTgt>
                                        </p:tgtEl>
                                        <p:attrNameLst>
                                          <p:attrName>style.visibility</p:attrName>
                                        </p:attrNameLst>
                                      </p:cBhvr>
                                      <p:to>
                                        <p:strVal val="visible"/>
                                      </p:to>
                                    </p:set>
                                    <p:animEffect filter="wipe(left)" transition="in">
                                      <p:cBhvr>
                                        <p:cTn id="51" dur="500"/>
                                        <p:tgtEl>
                                          <p:spTgt spid="230">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nodeType="clickEffect" presetClass="entr" presetSubtype="8" presetID="22" grpId="5" fill="hold">
                                  <p:stCondLst>
                                    <p:cond delay="0"/>
                                  </p:stCondLst>
                                  <p:iterate type="el" backwards="0">
                                    <p:tmAbs val="0"/>
                                  </p:iterate>
                                  <p:childTnLst>
                                    <p:set>
                                      <p:cBhvr>
                                        <p:cTn id="55" fill="hold"/>
                                        <p:tgtEl>
                                          <p:spTgt spid="229"/>
                                        </p:tgtEl>
                                        <p:attrNameLst>
                                          <p:attrName>style.visibility</p:attrName>
                                        </p:attrNameLst>
                                      </p:cBhvr>
                                      <p:to>
                                        <p:strVal val="visible"/>
                                      </p:to>
                                    </p:set>
                                    <p:animEffect filter="wipe(left)" transition="in">
                                      <p:cBhvr>
                                        <p:cTn id="56" dur="50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28" grpId="1"/>
      <p:bldP build="p" bldLvl="5" animBg="1" rev="0" advAuto="0" spid="227" grpId="2"/>
      <p:bldP build="p" bldLvl="5" animBg="1" rev="0" advAuto="0" spid="230" grpId="4"/>
      <p:bldP build="whole" bldLvl="1" animBg="1" rev="0" advAuto="0" spid="233" grpId="3"/>
      <p:bldP build="whole" bldLvl="1" animBg="1" rev="0" advAuto="0" spid="229" grpId="5"/>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5" name="Shape 235"/>
          <p:cNvSpPr/>
          <p:nvPr>
            <p:ph type="title"/>
          </p:nvPr>
        </p:nvSpPr>
        <p:spPr>
          <a:prstGeom prst="rect">
            <a:avLst/>
          </a:prstGeom>
        </p:spPr>
        <p:txBody>
          <a:bodyPr/>
          <a:lstStyle/>
          <a:p>
            <a:pPr lvl="0">
              <a:defRPr sz="1800">
                <a:uFillTx/>
              </a:defRPr>
            </a:pPr>
            <a:r>
              <a:rPr sz="1200">
                <a:uFill>
                  <a:solidFill/>
                </a:uFill>
              </a:rPr>
              <a:t>Example 3</a:t>
            </a:r>
          </a:p>
        </p:txBody>
      </p:sp>
      <p:sp>
        <p:nvSpPr>
          <p:cNvPr id="236" name="Shape 236"/>
          <p:cNvSpPr/>
          <p:nvPr/>
        </p:nvSpPr>
        <p:spPr>
          <a:xfrm>
            <a:off x="857250" y="2181225"/>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13</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5</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–5</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–13</a:t>
            </a:r>
          </a:p>
        </p:txBody>
      </p:sp>
      <p:sp>
        <p:nvSpPr>
          <p:cNvPr id="237" name="Shape 237"/>
          <p:cNvSpPr/>
          <p:nvPr/>
        </p:nvSpPr>
        <p:spPr>
          <a:xfrm>
            <a:off x="476250" y="1438275"/>
            <a:ext cx="80264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612140" indent="-228600">
              <a:lnSpc>
                <a:spcPct val="90000"/>
              </a:lnSpc>
              <a:buClr>
                <a:srgbClr val="0068AD"/>
              </a:buClr>
              <a:buFont typeface="Arial"/>
              <a:defRPr>
                <a:uFillTx/>
              </a:defRPr>
            </a:pPr>
            <a:r>
              <a:rPr b="1" sz="2400">
                <a:solidFill>
                  <a:srgbClr val="0068AD"/>
                </a:solidFill>
                <a:uFill>
                  <a:solidFill>
                    <a:srgbClr val="0068AD"/>
                  </a:solidFill>
                </a:uFill>
              </a:rPr>
              <a:t>Solve 9 = –4 – </a:t>
            </a:r>
            <a:r>
              <a:rPr b="1" i="1" sz="2400">
                <a:solidFill>
                  <a:srgbClr val="0068AD"/>
                </a:solidFill>
                <a:uFill>
                  <a:solidFill>
                    <a:srgbClr val="0068AD"/>
                  </a:solidFill>
                </a:uFill>
              </a:rPr>
              <a:t>m.</a:t>
            </a:r>
          </a:p>
        </p:txBody>
      </p:sp>
      <p:sp>
        <p:nvSpPr>
          <p:cNvPr id="238" name="Shape 238"/>
          <p:cNvSpPr/>
          <p:nvPr/>
        </p:nvSpPr>
        <p:spPr>
          <a:xfrm>
            <a:off x="866775" y="4972050"/>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239" name="Check Progress.png"/>
          <p:cNvPicPr/>
          <p:nvPr/>
        </p:nvPicPr>
        <p:blipFill>
          <a:blip r:embed="rId2">
            <a:extLst/>
          </a:blip>
          <a:stretch>
            <a:fillRect/>
          </a:stretch>
        </p:blipFill>
        <p:spPr>
          <a:xfrm>
            <a:off x="2716212" y="712787"/>
            <a:ext cx="2846388" cy="511176"/>
          </a:xfrm>
          <a:prstGeom prst="rect">
            <a:avLst/>
          </a:prstGeom>
          <a:ln w="12700">
            <a:miter lim="400000"/>
          </a:ln>
        </p:spPr>
      </p:pic>
      <p:pic>
        <p:nvPicPr>
          <p:cNvPr id="240" name="CheckPointICON.jpg"/>
          <p:cNvPicPr/>
          <p:nvPr/>
        </p:nvPicPr>
        <p:blipFill>
          <a:blip r:embed="rId3">
            <a:extLst/>
          </a:blip>
          <a:stretch>
            <a:fillRect/>
          </a:stretch>
        </p:blipFill>
        <p:spPr>
          <a:xfrm>
            <a:off x="7467600" y="747712"/>
            <a:ext cx="1222375" cy="376239"/>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39"/>
                                        </p:tgtEl>
                                        <p:attrNameLst>
                                          <p:attrName>style.visibility</p:attrName>
                                        </p:attrNameLst>
                                      </p:cBhvr>
                                      <p:to>
                                        <p:strVal val="visible"/>
                                      </p:to>
                                    </p:set>
                                    <p:animEffect filter="wipe(left)" transition="in">
                                      <p:cBhvr>
                                        <p:cTn id="7" dur="500"/>
                                        <p:tgtEl>
                                          <p:spTgt spid="239"/>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240"/>
                                        </p:tgtEl>
                                        <p:attrNameLst>
                                          <p:attrName>style.visibility</p:attrName>
                                        </p:attrNameLst>
                                      </p:cBhvr>
                                      <p:to>
                                        <p:strVal val="visible"/>
                                      </p:to>
                                    </p:set>
                                    <p:animEffect filter="fade" transition="in">
                                      <p:cBhvr>
                                        <p:cTn id="11" dur="500"/>
                                        <p:tgtEl>
                                          <p:spTgt spid="240"/>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237"/>
                                        </p:tgtEl>
                                        <p:attrNameLst>
                                          <p:attrName>style.visibility</p:attrName>
                                        </p:attrNameLst>
                                      </p:cBhvr>
                                      <p:to>
                                        <p:strVal val="visible"/>
                                      </p:to>
                                    </p:set>
                                    <p:animEffect filter="wipe(left)" transition="in">
                                      <p:cBhvr>
                                        <p:cTn id="15" dur="500"/>
                                        <p:tgtEl>
                                          <p:spTgt spid="237"/>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236"/>
                                        </p:tgtEl>
                                        <p:attrNameLst>
                                          <p:attrName>style.visibility</p:attrName>
                                        </p:attrNameLst>
                                      </p:cBhvr>
                                      <p:to>
                                        <p:strVal val="visible"/>
                                      </p:to>
                                    </p:set>
                                    <p:animEffect filter="wipe(left)" transition="in">
                                      <p:cBhvr>
                                        <p:cTn id="19" dur="500"/>
                                        <p:tgtEl>
                                          <p:spTgt spid="236"/>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1" presetID="2" grpId="5" fill="hold">
                                  <p:stCondLst>
                                    <p:cond delay="0"/>
                                  </p:stCondLst>
                                  <p:iterate type="el" backwards="0">
                                    <p:tmAbs val="0"/>
                                  </p:iterate>
                                  <p:childTnLst>
                                    <p:set>
                                      <p:cBhvr>
                                        <p:cTn id="23" fill="hold"/>
                                        <p:tgtEl>
                                          <p:spTgt spid="238"/>
                                        </p:tgtEl>
                                        <p:attrNameLst>
                                          <p:attrName>style.visibility</p:attrName>
                                        </p:attrNameLst>
                                      </p:cBhvr>
                                      <p:to>
                                        <p:strVal val="visible"/>
                                      </p:to>
                                    </p:set>
                                    <p:anim calcmode="lin" valueType="num">
                                      <p:cBhvr>
                                        <p:cTn id="24" dur="1822" fill="hold"/>
                                        <p:tgtEl>
                                          <p:spTgt spid="238"/>
                                        </p:tgtEl>
                                        <p:attrNameLst>
                                          <p:attrName>ppt_x</p:attrName>
                                        </p:attrNameLst>
                                      </p:cBhvr>
                                      <p:tavLst>
                                        <p:tav tm="0">
                                          <p:val>
                                            <p:strVal val="#ppt_x"/>
                                          </p:val>
                                        </p:tav>
                                        <p:tav tm="100000">
                                          <p:val>
                                            <p:strVal val="#ppt_x"/>
                                          </p:val>
                                        </p:tav>
                                      </p:tavLst>
                                    </p:anim>
                                    <p:anim calcmode="lin" valueType="num">
                                      <p:cBhvr>
                                        <p:cTn id="25" dur="1822" fill="hold"/>
                                        <p:tgtEl>
                                          <p:spTgt spid="23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8" grpId="5"/>
      <p:bldP build="whole" bldLvl="1" animBg="1" rev="0" advAuto="0" spid="236" grpId="4"/>
      <p:bldP build="whole" bldLvl="1" animBg="1" rev="0" advAuto="0" spid="239" grpId="1"/>
      <p:bldP build="whole" bldLvl="1" animBg="1" rev="0" advAuto="0" spid="237" grpId="3"/>
      <p:bldP build="whole" bldLvl="1" animBg="1" rev="0" advAuto="0" spid="240" grpId="2"/>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2" name="Shape 242"/>
          <p:cNvSpPr/>
          <p:nvPr>
            <p:ph type="title"/>
          </p:nvPr>
        </p:nvSpPr>
        <p:spPr>
          <a:prstGeom prst="rect">
            <a:avLst/>
          </a:prstGeom>
        </p:spPr>
        <p:txBody>
          <a:bodyPr/>
          <a:lstStyle/>
          <a:p>
            <a:pPr lvl="0">
              <a:defRPr sz="1800">
                <a:uFillTx/>
              </a:defRPr>
            </a:pPr>
            <a:r>
              <a:rPr sz="1200">
                <a:uFill>
                  <a:solidFill/>
                </a:uFill>
              </a:rPr>
              <a:t>Example 4</a:t>
            </a:r>
          </a:p>
        </p:txBody>
      </p:sp>
      <p:sp>
        <p:nvSpPr>
          <p:cNvPr id="243" name="Shape 243"/>
          <p:cNvSpPr/>
          <p:nvPr/>
        </p:nvSpPr>
        <p:spPr>
          <a:xfrm>
            <a:off x="2628900" y="771525"/>
            <a:ext cx="5994401"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Combine Like Terms Before Solving</a:t>
            </a:r>
          </a:p>
        </p:txBody>
      </p:sp>
      <p:sp>
        <p:nvSpPr>
          <p:cNvPr id="244" name="Shape 244"/>
          <p:cNvSpPr/>
          <p:nvPr/>
        </p:nvSpPr>
        <p:spPr>
          <a:xfrm>
            <a:off x="881062" y="1944687"/>
            <a:ext cx="7899401" cy="233689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500"/>
              </a:spcBef>
              <a:buClr>
                <a:srgbClr val="FFFFFF"/>
              </a:buClr>
              <a:buFont typeface="Arial"/>
              <a:tabLst>
                <a:tab pos="2044700" algn="r"/>
                <a:tab pos="2159000" algn="l"/>
                <a:tab pos="2438400" algn="l"/>
                <a:tab pos="3695700" algn="l"/>
                <a:tab pos="5524500" algn="l"/>
              </a:tabLst>
              <a:defRPr>
                <a:uFillTx/>
              </a:defRPr>
            </a:pPr>
            <a:r>
              <a:rPr sz="2400">
                <a:uFill>
                  <a:solidFill/>
                </a:uFill>
              </a:rPr>
              <a:t>	</a:t>
            </a:r>
            <a:r>
              <a:rPr i="1" sz="2400">
                <a:uFill>
                  <a:solidFill/>
                </a:uFill>
              </a:rPr>
              <a:t>b</a:t>
            </a:r>
            <a:r>
              <a:rPr sz="2400">
                <a:uFill>
                  <a:solidFill/>
                </a:uFill>
              </a:rPr>
              <a:t> – 3</a:t>
            </a:r>
            <a:r>
              <a:rPr i="1" sz="2400">
                <a:uFill>
                  <a:solidFill/>
                </a:uFill>
              </a:rPr>
              <a:t>b </a:t>
            </a:r>
            <a:r>
              <a:rPr sz="2400">
                <a:uFill>
                  <a:solidFill/>
                </a:uFill>
              </a:rPr>
              <a:t>+ 8	= 18	Write the equation.</a:t>
            </a:r>
            <a:endParaRPr sz="2400">
              <a:uFill>
                <a:solidFill/>
              </a:uFill>
            </a:endParaRPr>
          </a:p>
          <a:p>
            <a:pPr lvl="0">
              <a:lnSpc>
                <a:spcPct val="90000"/>
              </a:lnSpc>
              <a:spcBef>
                <a:spcPts val="500"/>
              </a:spcBef>
              <a:buClr>
                <a:srgbClr val="FFFFFF"/>
              </a:buClr>
              <a:buFont typeface="Arial"/>
              <a:tabLst>
                <a:tab pos="2044700" algn="r"/>
                <a:tab pos="2159000" algn="l"/>
                <a:tab pos="2438400" algn="l"/>
                <a:tab pos="3695700" algn="l"/>
                <a:tab pos="5524500" algn="l"/>
              </a:tabLst>
              <a:defRPr>
                <a:uFillTx/>
              </a:defRPr>
            </a:pPr>
            <a:r>
              <a:rPr i="1" sz="2400">
                <a:uFill>
                  <a:solidFill/>
                </a:uFill>
              </a:rPr>
              <a:t>	</a:t>
            </a:r>
            <a:r>
              <a:rPr sz="2400">
                <a:solidFill>
                  <a:srgbClr val="E9332C"/>
                </a:solidFill>
                <a:uFill>
                  <a:solidFill>
                    <a:srgbClr val="E9332C"/>
                  </a:solidFill>
                </a:uFill>
              </a:rPr>
              <a:t>1</a:t>
            </a:r>
            <a:r>
              <a:rPr i="1" sz="2400">
                <a:solidFill>
                  <a:srgbClr val="E9332C"/>
                </a:solidFill>
                <a:uFill>
                  <a:solidFill>
                    <a:srgbClr val="E9332C"/>
                  </a:solidFill>
                </a:uFill>
              </a:rPr>
              <a:t>b</a:t>
            </a:r>
            <a:r>
              <a:rPr sz="2400">
                <a:uFill>
                  <a:solidFill/>
                </a:uFill>
              </a:rPr>
              <a:t> – 3</a:t>
            </a:r>
            <a:r>
              <a:rPr i="1" sz="2400">
                <a:uFill>
                  <a:solidFill/>
                </a:uFill>
              </a:rPr>
              <a:t>b </a:t>
            </a:r>
            <a:r>
              <a:rPr sz="2400">
                <a:uFill>
                  <a:solidFill/>
                </a:uFill>
              </a:rPr>
              <a:t>+ 8 </a:t>
            </a:r>
            <a:r>
              <a:rPr sz="2400">
                <a:solidFill>
                  <a:srgbClr val="E9332C"/>
                </a:solidFill>
                <a:uFill>
                  <a:solidFill>
                    <a:srgbClr val="E9332C"/>
                  </a:solidFill>
                </a:uFill>
              </a:rPr>
              <a:t>	</a:t>
            </a:r>
            <a:r>
              <a:rPr sz="2400">
                <a:uFill>
                  <a:solidFill/>
                </a:uFill>
              </a:rPr>
              <a:t>=	18	Identity Property; </a:t>
            </a:r>
            <a:r>
              <a:rPr i="1" sz="2400">
                <a:uFill>
                  <a:solidFill/>
                </a:uFill>
              </a:rPr>
              <a:t>b </a:t>
            </a:r>
            <a:r>
              <a:rPr sz="2400">
                <a:uFill>
                  <a:solidFill/>
                </a:uFill>
              </a:rPr>
              <a:t>= 1</a:t>
            </a:r>
            <a:r>
              <a:rPr i="1" sz="2400">
                <a:uFill>
                  <a:solidFill/>
                </a:uFill>
              </a:rPr>
              <a:t>b</a:t>
            </a:r>
            <a:endParaRPr i="1" sz="2400">
              <a:uFill>
                <a:solidFill/>
              </a:uFill>
            </a:endParaRPr>
          </a:p>
          <a:p>
            <a:pPr lvl="0">
              <a:lnSpc>
                <a:spcPct val="90000"/>
              </a:lnSpc>
              <a:spcBef>
                <a:spcPts val="500"/>
              </a:spcBef>
              <a:buClr>
                <a:srgbClr val="FFFFFF"/>
              </a:buClr>
              <a:buFont typeface="Arial"/>
              <a:tabLst>
                <a:tab pos="2044700" algn="r"/>
                <a:tab pos="2159000" algn="l"/>
                <a:tab pos="2438400" algn="l"/>
                <a:tab pos="3695700" algn="l"/>
                <a:tab pos="5524500" algn="l"/>
              </a:tabLst>
              <a:defRPr>
                <a:uFillTx/>
              </a:defRPr>
            </a:pPr>
            <a:r>
              <a:rPr sz="2400">
                <a:solidFill>
                  <a:srgbClr val="E9332C"/>
                </a:solidFill>
                <a:uFill>
                  <a:solidFill>
                    <a:srgbClr val="E9332C"/>
                  </a:solidFill>
                </a:uFill>
              </a:rPr>
              <a:t>	 –2</a:t>
            </a:r>
            <a:r>
              <a:rPr i="1" sz="2400">
                <a:solidFill>
                  <a:srgbClr val="E9332C"/>
                </a:solidFill>
                <a:uFill>
                  <a:solidFill>
                    <a:srgbClr val="E9332C"/>
                  </a:solidFill>
                </a:uFill>
              </a:rPr>
              <a:t>b</a:t>
            </a:r>
            <a:r>
              <a:rPr i="1" sz="2400">
                <a:uFill>
                  <a:solidFill/>
                </a:uFill>
              </a:rPr>
              <a:t> </a:t>
            </a:r>
            <a:r>
              <a:rPr sz="2400">
                <a:uFill>
                  <a:solidFill/>
                </a:uFill>
              </a:rPr>
              <a:t>+ 8 	= 18	Combine like terms, 1</a:t>
            </a:r>
            <a:r>
              <a:rPr i="1" sz="2400">
                <a:uFill>
                  <a:solidFill/>
                </a:uFill>
              </a:rPr>
              <a:t>b</a:t>
            </a:r>
            <a:r>
              <a:rPr sz="2400">
                <a:uFill>
                  <a:solidFill/>
                </a:uFill>
              </a:rPr>
              <a:t> </a:t>
            </a:r>
            <a:br>
              <a:rPr sz="2400">
                <a:uFill>
                  <a:solidFill/>
                </a:uFill>
              </a:rPr>
            </a:br>
            <a:r>
              <a:rPr sz="2400">
                <a:uFill>
                  <a:solidFill/>
                </a:uFill>
              </a:rPr>
              <a:t>				and –3</a:t>
            </a:r>
            <a:r>
              <a:rPr i="1" sz="2400">
                <a:uFill>
                  <a:solidFill/>
                </a:uFill>
              </a:rPr>
              <a:t>b.</a:t>
            </a:r>
            <a:endParaRPr i="1" sz="2400">
              <a:uFill>
                <a:solidFill/>
              </a:uFill>
            </a:endParaRPr>
          </a:p>
          <a:p>
            <a:pPr lvl="0">
              <a:lnSpc>
                <a:spcPct val="90000"/>
              </a:lnSpc>
              <a:spcBef>
                <a:spcPts val="500"/>
              </a:spcBef>
              <a:buClr>
                <a:srgbClr val="FFFFFF"/>
              </a:buClr>
              <a:buFont typeface="Arial"/>
              <a:tabLst>
                <a:tab pos="2044700" algn="r"/>
                <a:tab pos="2159000" algn="l"/>
                <a:tab pos="2438400" algn="l"/>
                <a:tab pos="3695700" algn="l"/>
                <a:tab pos="5524500" algn="l"/>
              </a:tabLst>
              <a:defRPr>
                <a:uFillTx/>
              </a:defRPr>
            </a:pPr>
            <a:r>
              <a:rPr sz="2400">
                <a:uFill>
                  <a:solidFill/>
                </a:uFill>
              </a:rPr>
              <a:t>	 –2</a:t>
            </a:r>
            <a:r>
              <a:rPr i="1" sz="2400">
                <a:uFill>
                  <a:solidFill/>
                </a:uFill>
              </a:rPr>
              <a:t>b</a:t>
            </a:r>
            <a:r>
              <a:rPr sz="2400">
                <a:uFill>
                  <a:solidFill/>
                </a:uFill>
              </a:rPr>
              <a:t> + 8</a:t>
            </a:r>
            <a:r>
              <a:rPr sz="2400">
                <a:solidFill>
                  <a:srgbClr val="E9332C"/>
                </a:solidFill>
                <a:uFill>
                  <a:solidFill>
                    <a:srgbClr val="E9332C"/>
                  </a:solidFill>
                </a:uFill>
              </a:rPr>
              <a:t> – 8</a:t>
            </a:r>
            <a:r>
              <a:rPr sz="2400">
                <a:uFill>
                  <a:solidFill/>
                </a:uFill>
              </a:rPr>
              <a:t>	=	18</a:t>
            </a:r>
            <a:r>
              <a:rPr sz="2400">
                <a:solidFill>
                  <a:srgbClr val="E9332C"/>
                </a:solidFill>
                <a:uFill>
                  <a:solidFill>
                    <a:srgbClr val="E9332C"/>
                  </a:solidFill>
                </a:uFill>
              </a:rPr>
              <a:t> – 8</a:t>
            </a:r>
            <a:r>
              <a:rPr sz="2400">
                <a:uFill>
                  <a:solidFill/>
                </a:uFill>
              </a:rPr>
              <a:t>	Subtract 8 from each side.</a:t>
            </a:r>
            <a:endParaRPr sz="2400">
              <a:uFill>
                <a:solidFill/>
              </a:uFill>
            </a:endParaRPr>
          </a:p>
          <a:p>
            <a:pPr lvl="0">
              <a:lnSpc>
                <a:spcPct val="90000"/>
              </a:lnSpc>
              <a:spcBef>
                <a:spcPts val="500"/>
              </a:spcBef>
              <a:buClr>
                <a:srgbClr val="FFFFFF"/>
              </a:buClr>
              <a:buFont typeface="Arial"/>
              <a:tabLst>
                <a:tab pos="2044700" algn="r"/>
                <a:tab pos="2159000" algn="l"/>
                <a:tab pos="2438400" algn="l"/>
                <a:tab pos="3695700" algn="l"/>
                <a:tab pos="5524500" algn="l"/>
              </a:tabLst>
              <a:defRPr>
                <a:uFillTx/>
              </a:defRPr>
            </a:pPr>
            <a:r>
              <a:rPr i="1" sz="2400">
                <a:uFill>
                  <a:solidFill/>
                </a:uFill>
              </a:rPr>
              <a:t>	–</a:t>
            </a:r>
            <a:r>
              <a:rPr sz="2400">
                <a:uFill>
                  <a:solidFill/>
                </a:uFill>
              </a:rPr>
              <a:t>2</a:t>
            </a:r>
            <a:r>
              <a:rPr i="1" sz="2400">
                <a:uFill>
                  <a:solidFill/>
                </a:uFill>
              </a:rPr>
              <a:t>b</a:t>
            </a:r>
            <a:r>
              <a:rPr sz="2400">
                <a:uFill>
                  <a:solidFill/>
                </a:uFill>
              </a:rPr>
              <a:t>	=	10	Simplify.</a:t>
            </a:r>
          </a:p>
        </p:txBody>
      </p:sp>
      <p:sp>
        <p:nvSpPr>
          <p:cNvPr id="245" name="Shape 245"/>
          <p:cNvSpPr/>
          <p:nvPr>
            <p:ph type="body" idx="4294967295"/>
          </p:nvPr>
        </p:nvSpPr>
        <p:spPr>
          <a:xfrm>
            <a:off x="533400" y="1371600"/>
            <a:ext cx="8229600" cy="21717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buClr>
                <a:srgbClr val="0068AD"/>
              </a:buClr>
              <a:buSzTx/>
              <a:buFont typeface="Arial"/>
              <a:buNone/>
              <a:defRPr sz="1800">
                <a:uFillTx/>
              </a:defRPr>
            </a:pPr>
            <a:r>
              <a:rPr b="1" sz="2400">
                <a:solidFill>
                  <a:srgbClr val="0068AD"/>
                </a:solidFill>
                <a:uFill>
                  <a:solidFill>
                    <a:srgbClr val="0068AD"/>
                  </a:solidFill>
                </a:uFill>
              </a:rPr>
              <a:t>	Solve </a:t>
            </a:r>
            <a:r>
              <a:rPr b="1" i="1" sz="2400">
                <a:solidFill>
                  <a:srgbClr val="0068AD"/>
                </a:solidFill>
                <a:uFill>
                  <a:solidFill>
                    <a:srgbClr val="0068AD"/>
                  </a:solidFill>
                </a:uFill>
              </a:rPr>
              <a:t>b</a:t>
            </a:r>
            <a:r>
              <a:rPr b="1" sz="2400">
                <a:solidFill>
                  <a:srgbClr val="0068AD"/>
                </a:solidFill>
                <a:uFill>
                  <a:solidFill>
                    <a:srgbClr val="0068AD"/>
                  </a:solidFill>
                </a:uFill>
              </a:rPr>
              <a:t> – 3</a:t>
            </a:r>
            <a:r>
              <a:rPr b="1" i="1" sz="2400">
                <a:solidFill>
                  <a:srgbClr val="0068AD"/>
                </a:solidFill>
                <a:uFill>
                  <a:solidFill>
                    <a:srgbClr val="0068AD"/>
                  </a:solidFill>
                </a:uFill>
              </a:rPr>
              <a:t>b </a:t>
            </a:r>
            <a:r>
              <a:rPr b="1" sz="2400">
                <a:solidFill>
                  <a:srgbClr val="0068AD"/>
                </a:solidFill>
                <a:uFill>
                  <a:solidFill>
                    <a:srgbClr val="0068AD"/>
                  </a:solidFill>
                </a:uFill>
              </a:rPr>
              <a:t>+ 8</a:t>
            </a:r>
            <a:r>
              <a:rPr b="1" i="1" sz="2400">
                <a:solidFill>
                  <a:srgbClr val="0068AD"/>
                </a:solidFill>
                <a:uFill>
                  <a:solidFill>
                    <a:srgbClr val="0068AD"/>
                  </a:solidFill>
                </a:uFill>
              </a:rPr>
              <a:t> </a:t>
            </a:r>
            <a:r>
              <a:rPr b="1" sz="2400">
                <a:solidFill>
                  <a:srgbClr val="0068AD"/>
                </a:solidFill>
                <a:uFill>
                  <a:solidFill>
                    <a:srgbClr val="0068AD"/>
                  </a:solidFill>
                </a:uFill>
              </a:rPr>
              <a:t>=</a:t>
            </a:r>
            <a:r>
              <a:rPr b="1" i="1" sz="2400">
                <a:solidFill>
                  <a:srgbClr val="0068AD"/>
                </a:solidFill>
                <a:uFill>
                  <a:solidFill>
                    <a:srgbClr val="0068AD"/>
                  </a:solidFill>
                </a:uFill>
              </a:rPr>
              <a:t> </a:t>
            </a:r>
            <a:r>
              <a:rPr b="1" sz="2400">
                <a:solidFill>
                  <a:srgbClr val="0068AD"/>
                </a:solidFill>
                <a:uFill>
                  <a:solidFill>
                    <a:srgbClr val="0068AD"/>
                  </a:solidFill>
                </a:uFill>
              </a:rPr>
              <a:t>18. Check your solution.</a:t>
            </a:r>
          </a:p>
        </p:txBody>
      </p:sp>
      <p:grpSp>
        <p:nvGrpSpPr>
          <p:cNvPr id="248" name="Group 248"/>
          <p:cNvGrpSpPr/>
          <p:nvPr/>
        </p:nvGrpSpPr>
        <p:grpSpPr>
          <a:xfrm>
            <a:off x="881062" y="4656137"/>
            <a:ext cx="7899401" cy="774701"/>
            <a:chOff x="0" y="0"/>
            <a:chExt cx="7899400" cy="774700"/>
          </a:xfrm>
        </p:grpSpPr>
        <p:pic>
          <p:nvPicPr>
            <p:cNvPr id="246" name="Eq31.png"/>
            <p:cNvPicPr/>
            <p:nvPr/>
          </p:nvPicPr>
          <p:blipFill>
            <a:blip r:embed="rId2">
              <a:extLst/>
            </a:blip>
            <a:stretch>
              <a:fillRect/>
            </a:stretch>
          </p:blipFill>
          <p:spPr>
            <a:xfrm>
              <a:off x="1538287" y="0"/>
              <a:ext cx="1352551" cy="774700"/>
            </a:xfrm>
            <a:prstGeom prst="rect">
              <a:avLst/>
            </a:prstGeom>
            <a:ln w="12700" cap="flat">
              <a:noFill/>
              <a:miter lim="400000"/>
            </a:ln>
            <a:effectLst/>
          </p:spPr>
        </p:pic>
        <p:sp>
          <p:nvSpPr>
            <p:cNvPr id="247" name="Shape 247"/>
            <p:cNvSpPr/>
            <p:nvPr/>
          </p:nvSpPr>
          <p:spPr>
            <a:xfrm>
              <a:off x="0" y="212725"/>
              <a:ext cx="7899400" cy="447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nSpc>
                  <a:spcPct val="90000"/>
                </a:lnSpc>
                <a:spcBef>
                  <a:spcPts val="500"/>
                </a:spcBef>
                <a:buClr>
                  <a:srgbClr val="FFFFFF"/>
                </a:buClr>
                <a:buFont typeface="Arial"/>
                <a:tabLst>
                  <a:tab pos="2044700" algn="r"/>
                  <a:tab pos="2159000" algn="l"/>
                  <a:tab pos="2438400" algn="l"/>
                  <a:tab pos="3695700" algn="l"/>
                  <a:tab pos="5524500" algn="l"/>
                </a:tabLst>
                <a:defRPr>
                  <a:uFillTx/>
                </a:defRPr>
              </a:pPr>
              <a:r>
                <a:rPr sz="2400">
                  <a:uFill>
                    <a:solidFill/>
                  </a:uFill>
                </a:rPr>
                <a:t>			</a:t>
              </a:r>
              <a:r>
                <a:rPr sz="2400">
                  <a:solidFill>
                    <a:srgbClr val="E9332C"/>
                  </a:solidFill>
                  <a:uFill>
                    <a:solidFill>
                      <a:srgbClr val="E9332C"/>
                    </a:solidFill>
                  </a:uFill>
                </a:rPr>
                <a:t>	</a:t>
              </a:r>
              <a:r>
                <a:rPr sz="2400">
                  <a:uFill>
                    <a:solidFill/>
                  </a:uFill>
                </a:rPr>
                <a:t>Divide each side by –2.</a:t>
              </a:r>
            </a:p>
          </p:txBody>
        </p:sp>
      </p:grpSp>
      <p:sp>
        <p:nvSpPr>
          <p:cNvPr id="249" name="Shape 249"/>
          <p:cNvSpPr/>
          <p:nvPr/>
        </p:nvSpPr>
        <p:spPr>
          <a:xfrm>
            <a:off x="881062" y="5465762"/>
            <a:ext cx="7899401"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500"/>
              </a:spcBef>
              <a:buClr>
                <a:srgbClr val="FFFFFF"/>
              </a:buClr>
              <a:buFont typeface="Arial"/>
              <a:tabLst>
                <a:tab pos="2044700" algn="r"/>
                <a:tab pos="2159000" algn="l"/>
                <a:tab pos="2438400" algn="l"/>
                <a:tab pos="3695700" algn="l"/>
                <a:tab pos="5524500" algn="l"/>
              </a:tabLst>
              <a:defRPr>
                <a:uFillTx/>
              </a:defRPr>
            </a:pPr>
            <a:r>
              <a:rPr sz="2400">
                <a:uFill>
                  <a:solidFill/>
                </a:uFill>
              </a:rPr>
              <a:t>	</a:t>
            </a:r>
            <a:r>
              <a:rPr i="1" sz="2400">
                <a:uFill>
                  <a:solidFill/>
                </a:uFill>
              </a:rPr>
              <a:t>b</a:t>
            </a:r>
            <a:r>
              <a:rPr sz="2400">
                <a:uFill>
                  <a:solidFill/>
                </a:uFill>
              </a:rPr>
              <a:t> 	= –5</a:t>
            </a:r>
            <a:r>
              <a:rPr i="1" sz="2400">
                <a:uFill>
                  <a:solidFill/>
                </a:uFill>
              </a:rPr>
              <a:t>	</a:t>
            </a:r>
            <a:r>
              <a:rPr sz="2400">
                <a:uFill>
                  <a:solidFill/>
                </a:uFill>
              </a:rPr>
              <a:t>Simplify.</a:t>
            </a:r>
          </a:p>
        </p:txBody>
      </p:sp>
      <p:sp>
        <p:nvSpPr>
          <p:cNvPr id="250" name="Shape 250"/>
          <p:cNvSpPr/>
          <p:nvPr/>
        </p:nvSpPr>
        <p:spPr>
          <a:xfrm>
            <a:off x="533400" y="5907087"/>
            <a:ext cx="5041901"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1755139" indent="-1370012">
              <a:spcBef>
                <a:spcPts val="1600"/>
              </a:spcBef>
              <a:buClr>
                <a:srgbClr val="FFFFFF"/>
              </a:buClr>
              <a:buFont typeface="Arial"/>
              <a:defRPr>
                <a:uFillTx/>
              </a:defRPr>
            </a:pPr>
            <a:r>
              <a:rPr b="1" sz="2400">
                <a:solidFill>
                  <a:srgbClr val="0068AD"/>
                </a:solidFill>
                <a:uFill>
                  <a:solidFill>
                    <a:srgbClr val="0068AD"/>
                  </a:solidFill>
                </a:uFill>
              </a:rPr>
              <a:t>Answer:</a:t>
            </a:r>
            <a:r>
              <a:rPr sz="2400">
                <a:solidFill>
                  <a:srgbClr val="E9332C"/>
                </a:solidFill>
                <a:uFill>
                  <a:solidFill>
                    <a:srgbClr val="E9332C"/>
                  </a:solidFill>
                </a:uFill>
              </a:rPr>
              <a:t> 	The solution is –5. </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45">
                                            <p:bg/>
                                          </p:spTgt>
                                        </p:tgtEl>
                                        <p:attrNameLst>
                                          <p:attrName>style.visibility</p:attrName>
                                        </p:attrNameLst>
                                      </p:cBhvr>
                                      <p:to>
                                        <p:strVal val="visible"/>
                                      </p:to>
                                    </p:set>
                                    <p:animEffect filter="wipe(left)" transition="in">
                                      <p:cBhvr>
                                        <p:cTn id="7" dur="500"/>
                                        <p:tgtEl>
                                          <p:spTgt spid="245">
                                            <p:bg/>
                                          </p:spTgt>
                                        </p:tgtEl>
                                      </p:cBhvr>
                                    </p:animEffect>
                                  </p:childTnLst>
                                </p:cTn>
                              </p:par>
                              <p:par>
                                <p:cTn id="8" presetClass="entr" presetSubtype="8" presetID="22" grpId="1" fill="hold">
                                  <p:stCondLst>
                                    <p:cond delay="0"/>
                                  </p:stCondLst>
                                  <p:iterate type="el" backwards="0">
                                    <p:tmAbs val="0"/>
                                  </p:iterate>
                                  <p:childTnLst>
                                    <p:set>
                                      <p:cBhvr>
                                        <p:cTn id="9" fill="hold"/>
                                        <p:tgtEl>
                                          <p:spTgt spid="245">
                                            <p:txEl>
                                              <p:pRg st="0" end="0"/>
                                            </p:txEl>
                                          </p:spTgt>
                                        </p:tgtEl>
                                        <p:attrNameLst>
                                          <p:attrName>style.visibility</p:attrName>
                                        </p:attrNameLst>
                                      </p:cBhvr>
                                      <p:to>
                                        <p:strVal val="visible"/>
                                      </p:to>
                                    </p:set>
                                    <p:animEffect filter="wipe(left)" transition="in">
                                      <p:cBhvr>
                                        <p:cTn id="10" dur="500"/>
                                        <p:tgtEl>
                                          <p:spTgt spid="24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244">
                                            <p:bg/>
                                          </p:spTgt>
                                        </p:tgtEl>
                                        <p:attrNameLst>
                                          <p:attrName>style.visibility</p:attrName>
                                        </p:attrNameLst>
                                      </p:cBhvr>
                                      <p:to>
                                        <p:strVal val="visible"/>
                                      </p:to>
                                    </p:set>
                                    <p:animEffect filter="wipe(left)" transition="in">
                                      <p:cBhvr>
                                        <p:cTn id="15" dur="500"/>
                                        <p:tgtEl>
                                          <p:spTgt spid="244">
                                            <p:bg/>
                                          </p:spTgt>
                                        </p:tgtEl>
                                      </p:cBhvr>
                                    </p:animEffect>
                                  </p:childTnLst>
                                </p:cTn>
                              </p:par>
                              <p:par>
                                <p:cTn id="16" presetClass="entr" presetSubtype="8" presetID="22" grpId="2" fill="hold">
                                  <p:stCondLst>
                                    <p:cond delay="0"/>
                                  </p:stCondLst>
                                  <p:iterate type="el" backwards="0">
                                    <p:tmAbs val="0"/>
                                  </p:iterate>
                                  <p:childTnLst>
                                    <p:set>
                                      <p:cBhvr>
                                        <p:cTn id="17" fill="hold"/>
                                        <p:tgtEl>
                                          <p:spTgt spid="244">
                                            <p:txEl>
                                              <p:pRg st="0" end="0"/>
                                            </p:txEl>
                                          </p:spTgt>
                                        </p:tgtEl>
                                        <p:attrNameLst>
                                          <p:attrName>style.visibility</p:attrName>
                                        </p:attrNameLst>
                                      </p:cBhvr>
                                      <p:to>
                                        <p:strVal val="visible"/>
                                      </p:to>
                                    </p:set>
                                    <p:animEffect filter="wipe(left)" transition="in">
                                      <p:cBhvr>
                                        <p:cTn id="18" dur="500"/>
                                        <p:tgtEl>
                                          <p:spTgt spid="24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2" grpId="2" fill="hold">
                                  <p:stCondLst>
                                    <p:cond delay="0"/>
                                  </p:stCondLst>
                                  <p:iterate type="el" backwards="0">
                                    <p:tmAbs val="0"/>
                                  </p:iterate>
                                  <p:childTnLst>
                                    <p:set>
                                      <p:cBhvr>
                                        <p:cTn id="22" fill="hold"/>
                                        <p:tgtEl>
                                          <p:spTgt spid="244">
                                            <p:txEl>
                                              <p:pRg st="1" end="1"/>
                                            </p:txEl>
                                          </p:spTgt>
                                        </p:tgtEl>
                                        <p:attrNameLst>
                                          <p:attrName>style.visibility</p:attrName>
                                        </p:attrNameLst>
                                      </p:cBhvr>
                                      <p:to>
                                        <p:strVal val="visible"/>
                                      </p:to>
                                    </p:set>
                                    <p:animEffect filter="wipe(left)" transition="in">
                                      <p:cBhvr>
                                        <p:cTn id="23" dur="500"/>
                                        <p:tgtEl>
                                          <p:spTgt spid="24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8" presetID="22" grpId="2" fill="hold">
                                  <p:stCondLst>
                                    <p:cond delay="0"/>
                                  </p:stCondLst>
                                  <p:iterate type="el" backwards="0">
                                    <p:tmAbs val="0"/>
                                  </p:iterate>
                                  <p:childTnLst>
                                    <p:set>
                                      <p:cBhvr>
                                        <p:cTn id="27" fill="hold"/>
                                        <p:tgtEl>
                                          <p:spTgt spid="244">
                                            <p:txEl>
                                              <p:pRg st="2" end="2"/>
                                            </p:txEl>
                                          </p:spTgt>
                                        </p:tgtEl>
                                        <p:attrNameLst>
                                          <p:attrName>style.visibility</p:attrName>
                                        </p:attrNameLst>
                                      </p:cBhvr>
                                      <p:to>
                                        <p:strVal val="visible"/>
                                      </p:to>
                                    </p:set>
                                    <p:animEffect filter="wipe(left)" transition="in">
                                      <p:cBhvr>
                                        <p:cTn id="28" dur="500"/>
                                        <p:tgtEl>
                                          <p:spTgt spid="24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8" presetID="22" grpId="2" fill="hold">
                                  <p:stCondLst>
                                    <p:cond delay="0"/>
                                  </p:stCondLst>
                                  <p:iterate type="el" backwards="0">
                                    <p:tmAbs val="0"/>
                                  </p:iterate>
                                  <p:childTnLst>
                                    <p:set>
                                      <p:cBhvr>
                                        <p:cTn id="32" fill="hold"/>
                                        <p:tgtEl>
                                          <p:spTgt spid="244">
                                            <p:txEl>
                                              <p:pRg st="3" end="3"/>
                                            </p:txEl>
                                          </p:spTgt>
                                        </p:tgtEl>
                                        <p:attrNameLst>
                                          <p:attrName>style.visibility</p:attrName>
                                        </p:attrNameLst>
                                      </p:cBhvr>
                                      <p:to>
                                        <p:strVal val="visible"/>
                                      </p:to>
                                    </p:set>
                                    <p:animEffect filter="wipe(left)" transition="in">
                                      <p:cBhvr>
                                        <p:cTn id="33" dur="500"/>
                                        <p:tgtEl>
                                          <p:spTgt spid="24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nodeType="clickEffect" presetClass="entr" presetSubtype="8" presetID="22" grpId="2" fill="hold">
                                  <p:stCondLst>
                                    <p:cond delay="0"/>
                                  </p:stCondLst>
                                  <p:iterate type="el" backwards="0">
                                    <p:tmAbs val="0"/>
                                  </p:iterate>
                                  <p:childTnLst>
                                    <p:set>
                                      <p:cBhvr>
                                        <p:cTn id="37" fill="hold"/>
                                        <p:tgtEl>
                                          <p:spTgt spid="244">
                                            <p:txEl>
                                              <p:pRg st="4" end="4"/>
                                            </p:txEl>
                                          </p:spTgt>
                                        </p:tgtEl>
                                        <p:attrNameLst>
                                          <p:attrName>style.visibility</p:attrName>
                                        </p:attrNameLst>
                                      </p:cBhvr>
                                      <p:to>
                                        <p:strVal val="visible"/>
                                      </p:to>
                                    </p:set>
                                    <p:animEffect filter="wipe(left)" transition="in">
                                      <p:cBhvr>
                                        <p:cTn id="38" dur="500"/>
                                        <p:tgtEl>
                                          <p:spTgt spid="244">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8" presetID="22" grpId="3" fill="hold">
                                  <p:stCondLst>
                                    <p:cond delay="0"/>
                                  </p:stCondLst>
                                  <p:iterate type="el" backwards="0">
                                    <p:tmAbs val="0"/>
                                  </p:iterate>
                                  <p:childTnLst>
                                    <p:set>
                                      <p:cBhvr>
                                        <p:cTn id="42" fill="hold"/>
                                        <p:tgtEl>
                                          <p:spTgt spid="248"/>
                                        </p:tgtEl>
                                        <p:attrNameLst>
                                          <p:attrName>style.visibility</p:attrName>
                                        </p:attrNameLst>
                                      </p:cBhvr>
                                      <p:to>
                                        <p:strVal val="visible"/>
                                      </p:to>
                                    </p:set>
                                    <p:animEffect filter="wipe(left)" transition="in">
                                      <p:cBhvr>
                                        <p:cTn id="43" dur="500"/>
                                        <p:tgtEl>
                                          <p:spTgt spid="248"/>
                                        </p:tgtEl>
                                      </p:cBhvr>
                                    </p:animEffect>
                                  </p:childTnLst>
                                </p:cTn>
                              </p:par>
                            </p:childTnLst>
                          </p:cTn>
                        </p:par>
                      </p:childTnLst>
                    </p:cTn>
                  </p:par>
                  <p:par>
                    <p:cTn id="44" fill="hold">
                      <p:stCondLst>
                        <p:cond delay="indefinite"/>
                      </p:stCondLst>
                      <p:childTnLst>
                        <p:par>
                          <p:cTn id="45" fill="hold">
                            <p:stCondLst>
                              <p:cond delay="0"/>
                            </p:stCondLst>
                            <p:childTnLst>
                              <p:par>
                                <p:cTn id="46" nodeType="clickEffect" presetClass="entr" presetSubtype="8" presetID="22" grpId="4" fill="hold">
                                  <p:stCondLst>
                                    <p:cond delay="0"/>
                                  </p:stCondLst>
                                  <p:iterate type="el" backwards="0">
                                    <p:tmAbs val="0"/>
                                  </p:iterate>
                                  <p:childTnLst>
                                    <p:set>
                                      <p:cBhvr>
                                        <p:cTn id="47" fill="hold"/>
                                        <p:tgtEl>
                                          <p:spTgt spid="249">
                                            <p:bg/>
                                          </p:spTgt>
                                        </p:tgtEl>
                                        <p:attrNameLst>
                                          <p:attrName>style.visibility</p:attrName>
                                        </p:attrNameLst>
                                      </p:cBhvr>
                                      <p:to>
                                        <p:strVal val="visible"/>
                                      </p:to>
                                    </p:set>
                                    <p:animEffect filter="wipe(left)" transition="in">
                                      <p:cBhvr>
                                        <p:cTn id="48" dur="500"/>
                                        <p:tgtEl>
                                          <p:spTgt spid="249">
                                            <p:bg/>
                                          </p:spTgt>
                                        </p:tgtEl>
                                      </p:cBhvr>
                                    </p:animEffect>
                                  </p:childTnLst>
                                </p:cTn>
                              </p:par>
                              <p:par>
                                <p:cTn id="49" presetClass="entr" presetSubtype="8" presetID="22" grpId="4" fill="hold">
                                  <p:stCondLst>
                                    <p:cond delay="0"/>
                                  </p:stCondLst>
                                  <p:iterate type="el" backwards="0">
                                    <p:tmAbs val="0"/>
                                  </p:iterate>
                                  <p:childTnLst>
                                    <p:set>
                                      <p:cBhvr>
                                        <p:cTn id="50" fill="hold"/>
                                        <p:tgtEl>
                                          <p:spTgt spid="249">
                                            <p:txEl>
                                              <p:pRg st="0" end="0"/>
                                            </p:txEl>
                                          </p:spTgt>
                                        </p:tgtEl>
                                        <p:attrNameLst>
                                          <p:attrName>style.visibility</p:attrName>
                                        </p:attrNameLst>
                                      </p:cBhvr>
                                      <p:to>
                                        <p:strVal val="visible"/>
                                      </p:to>
                                    </p:set>
                                    <p:animEffect filter="wipe(left)" transition="in">
                                      <p:cBhvr>
                                        <p:cTn id="51" dur="500"/>
                                        <p:tgtEl>
                                          <p:spTgt spid="249">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nodeType="clickEffect" presetClass="entr" presetSubtype="8" presetID="22" grpId="5" fill="hold">
                                  <p:stCondLst>
                                    <p:cond delay="0"/>
                                  </p:stCondLst>
                                  <p:iterate type="el" backwards="0">
                                    <p:tmAbs val="0"/>
                                  </p:iterate>
                                  <p:childTnLst>
                                    <p:set>
                                      <p:cBhvr>
                                        <p:cTn id="55" fill="hold"/>
                                        <p:tgtEl>
                                          <p:spTgt spid="250"/>
                                        </p:tgtEl>
                                        <p:attrNameLst>
                                          <p:attrName>style.visibility</p:attrName>
                                        </p:attrNameLst>
                                      </p:cBhvr>
                                      <p:to>
                                        <p:strVal val="visible"/>
                                      </p:to>
                                    </p:set>
                                    <p:animEffect filter="wipe(left)" transition="in">
                                      <p:cBhvr>
                                        <p:cTn id="56" dur="500"/>
                                        <p:tgtEl>
                                          <p:spTgt spid="2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0" grpId="5"/>
      <p:bldP build="p" bldLvl="1" animBg="1" rev="0" advAuto="0" spid="245" grpId="1"/>
      <p:bldP build="p" bldLvl="5" animBg="1" rev="0" advAuto="0" spid="244" grpId="2"/>
      <p:bldP build="p" bldLvl="5" animBg="1" rev="0" advAuto="0" spid="249" grpId="4"/>
      <p:bldP build="whole" bldLvl="1" animBg="1" rev="0" advAuto="0" spid="248" grpId="3"/>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2" name="Shape 252"/>
          <p:cNvSpPr/>
          <p:nvPr>
            <p:ph type="title"/>
          </p:nvPr>
        </p:nvSpPr>
        <p:spPr>
          <a:prstGeom prst="rect">
            <a:avLst/>
          </a:prstGeom>
        </p:spPr>
        <p:txBody>
          <a:bodyPr/>
          <a:lstStyle/>
          <a:p>
            <a:pPr lvl="0">
              <a:defRPr sz="1800">
                <a:uFillTx/>
              </a:defRPr>
            </a:pPr>
            <a:r>
              <a:rPr sz="1200">
                <a:uFill>
                  <a:solidFill/>
                </a:uFill>
              </a:rPr>
              <a:t>Example 4</a:t>
            </a:r>
          </a:p>
        </p:txBody>
      </p:sp>
      <p:sp>
        <p:nvSpPr>
          <p:cNvPr id="253" name="Shape 253"/>
          <p:cNvSpPr/>
          <p:nvPr/>
        </p:nvSpPr>
        <p:spPr>
          <a:xfrm>
            <a:off x="476250" y="1438275"/>
            <a:ext cx="80264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612140" indent="-228600">
              <a:lnSpc>
                <a:spcPct val="90000"/>
              </a:lnSpc>
              <a:buClr>
                <a:srgbClr val="0068AD"/>
              </a:buClr>
              <a:buFont typeface="Arial"/>
              <a:defRPr>
                <a:uFillTx/>
              </a:defRPr>
            </a:pPr>
            <a:r>
              <a:rPr b="1" sz="2400">
                <a:solidFill>
                  <a:srgbClr val="0068AD"/>
                </a:solidFill>
                <a:uFill>
                  <a:solidFill>
                    <a:srgbClr val="0068AD"/>
                  </a:solidFill>
                </a:uFill>
              </a:rPr>
              <a:t>Solve 9 = 13 – </a:t>
            </a:r>
            <a:r>
              <a:rPr b="1" i="1" sz="2400">
                <a:solidFill>
                  <a:srgbClr val="0068AD"/>
                </a:solidFill>
                <a:uFill>
                  <a:solidFill>
                    <a:srgbClr val="0068AD"/>
                  </a:solidFill>
                </a:uFill>
              </a:rPr>
              <a:t>x </a:t>
            </a:r>
            <a:r>
              <a:rPr b="1" sz="2400">
                <a:solidFill>
                  <a:srgbClr val="0068AD"/>
                </a:solidFill>
                <a:uFill>
                  <a:solidFill>
                    <a:srgbClr val="0068AD"/>
                  </a:solidFill>
                </a:uFill>
              </a:rPr>
              <a:t>+ 5</a:t>
            </a:r>
            <a:r>
              <a:rPr b="1" i="1" sz="2400">
                <a:solidFill>
                  <a:srgbClr val="0068AD"/>
                </a:solidFill>
                <a:uFill>
                  <a:solidFill>
                    <a:srgbClr val="0068AD"/>
                  </a:solidFill>
                </a:uFill>
              </a:rPr>
              <a:t>x.</a:t>
            </a:r>
          </a:p>
        </p:txBody>
      </p:sp>
      <p:sp>
        <p:nvSpPr>
          <p:cNvPr id="254" name="Shape 254"/>
          <p:cNvSpPr/>
          <p:nvPr/>
        </p:nvSpPr>
        <p:spPr>
          <a:xfrm>
            <a:off x="857250" y="4972050"/>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255" name="Check Progress.png"/>
          <p:cNvPicPr/>
          <p:nvPr/>
        </p:nvPicPr>
        <p:blipFill>
          <a:blip r:embed="rId2">
            <a:extLst/>
          </a:blip>
          <a:stretch>
            <a:fillRect/>
          </a:stretch>
        </p:blipFill>
        <p:spPr>
          <a:xfrm>
            <a:off x="2716212" y="712787"/>
            <a:ext cx="2846388" cy="511176"/>
          </a:xfrm>
          <a:prstGeom prst="rect">
            <a:avLst/>
          </a:prstGeom>
          <a:ln w="12700">
            <a:miter lim="400000"/>
          </a:ln>
        </p:spPr>
      </p:pic>
      <p:pic>
        <p:nvPicPr>
          <p:cNvPr id="256" name="CheckPointICON.jpg"/>
          <p:cNvPicPr/>
          <p:nvPr/>
        </p:nvPicPr>
        <p:blipFill>
          <a:blip r:embed="rId3">
            <a:extLst/>
          </a:blip>
          <a:stretch>
            <a:fillRect/>
          </a:stretch>
        </p:blipFill>
        <p:spPr>
          <a:xfrm>
            <a:off x="7467600" y="747712"/>
            <a:ext cx="1222375" cy="376239"/>
          </a:xfrm>
          <a:prstGeom prst="rect">
            <a:avLst/>
          </a:prstGeom>
          <a:ln w="12700">
            <a:miter lim="400000"/>
          </a:ln>
        </p:spPr>
      </p:pic>
      <p:grpSp>
        <p:nvGrpSpPr>
          <p:cNvPr id="260" name="Group 260"/>
          <p:cNvGrpSpPr/>
          <p:nvPr/>
        </p:nvGrpSpPr>
        <p:grpSpPr>
          <a:xfrm>
            <a:off x="857250" y="2181225"/>
            <a:ext cx="2806700" cy="2486025"/>
            <a:chOff x="0" y="0"/>
            <a:chExt cx="2806700" cy="2486024"/>
          </a:xfrm>
        </p:grpSpPr>
        <p:sp>
          <p:nvSpPr>
            <p:cNvPr id="257" name="Shape 257"/>
            <p:cNvSpPr/>
            <p:nvPr/>
          </p:nvSpPr>
          <p:spPr>
            <a:xfrm>
              <a:off x="0" y="0"/>
              <a:ext cx="2806700" cy="22957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a:t>
              </a:r>
              <a:r>
                <a:rPr sz="2400">
                  <a:uFill>
                    <a:solidFill/>
                  </a:uFill>
                </a:rPr>
                <a:t>1</a:t>
              </a:r>
              <a:endParaRPr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a:t>
              </a:r>
              <a:r>
                <a:rPr sz="2400">
                  <a:uFill>
                    <a:solidFill/>
                  </a:uFill>
                </a:rPr>
                <a:t>–1</a:t>
              </a:r>
            </a:p>
          </p:txBody>
        </p:sp>
        <p:pic>
          <p:nvPicPr>
            <p:cNvPr id="258" name="Eq33.png"/>
            <p:cNvPicPr/>
            <p:nvPr/>
          </p:nvPicPr>
          <p:blipFill>
            <a:blip r:embed="rId4">
              <a:extLst/>
            </a:blip>
            <a:stretch>
              <a:fillRect/>
            </a:stretch>
          </p:blipFill>
          <p:spPr>
            <a:xfrm>
              <a:off x="609600" y="1709737"/>
              <a:ext cx="498476" cy="776288"/>
            </a:xfrm>
            <a:prstGeom prst="rect">
              <a:avLst/>
            </a:prstGeom>
            <a:ln w="12700" cap="flat">
              <a:noFill/>
              <a:miter lim="400000"/>
            </a:ln>
            <a:effectLst/>
          </p:spPr>
        </p:pic>
        <p:pic>
          <p:nvPicPr>
            <p:cNvPr id="259" name="Eq32.png"/>
            <p:cNvPicPr/>
            <p:nvPr/>
          </p:nvPicPr>
          <p:blipFill>
            <a:blip r:embed="rId5">
              <a:extLst/>
            </a:blip>
            <a:stretch>
              <a:fillRect/>
            </a:stretch>
          </p:blipFill>
          <p:spPr>
            <a:xfrm>
              <a:off x="614362" y="752475"/>
              <a:ext cx="300038" cy="776288"/>
            </a:xfrm>
            <a:prstGeom prst="rect">
              <a:avLst/>
            </a:prstGeom>
            <a:ln w="12700" cap="flat">
              <a:noFill/>
              <a:miter lim="400000"/>
            </a:ln>
            <a:effectLst/>
          </p:spPr>
        </p:pic>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55"/>
                                        </p:tgtEl>
                                        <p:attrNameLst>
                                          <p:attrName>style.visibility</p:attrName>
                                        </p:attrNameLst>
                                      </p:cBhvr>
                                      <p:to>
                                        <p:strVal val="visible"/>
                                      </p:to>
                                    </p:set>
                                    <p:animEffect filter="wipe(left)" transition="in">
                                      <p:cBhvr>
                                        <p:cTn id="7" dur="500"/>
                                        <p:tgtEl>
                                          <p:spTgt spid="255"/>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256"/>
                                        </p:tgtEl>
                                        <p:attrNameLst>
                                          <p:attrName>style.visibility</p:attrName>
                                        </p:attrNameLst>
                                      </p:cBhvr>
                                      <p:to>
                                        <p:strVal val="visible"/>
                                      </p:to>
                                    </p:set>
                                    <p:animEffect filter="fade" transition="in">
                                      <p:cBhvr>
                                        <p:cTn id="11" dur="500"/>
                                        <p:tgtEl>
                                          <p:spTgt spid="256"/>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253"/>
                                        </p:tgtEl>
                                        <p:attrNameLst>
                                          <p:attrName>style.visibility</p:attrName>
                                        </p:attrNameLst>
                                      </p:cBhvr>
                                      <p:to>
                                        <p:strVal val="visible"/>
                                      </p:to>
                                    </p:set>
                                    <p:animEffect filter="wipe(left)" transition="in">
                                      <p:cBhvr>
                                        <p:cTn id="15" dur="500"/>
                                        <p:tgtEl>
                                          <p:spTgt spid="253"/>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260"/>
                                        </p:tgtEl>
                                        <p:attrNameLst>
                                          <p:attrName>style.visibility</p:attrName>
                                        </p:attrNameLst>
                                      </p:cBhvr>
                                      <p:to>
                                        <p:strVal val="visible"/>
                                      </p:to>
                                    </p:set>
                                    <p:animEffect filter="wipe(left)" transition="in">
                                      <p:cBhvr>
                                        <p:cTn id="19" dur="500"/>
                                        <p:tgtEl>
                                          <p:spTgt spid="260"/>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1" presetID="2" grpId="5" fill="hold">
                                  <p:stCondLst>
                                    <p:cond delay="0"/>
                                  </p:stCondLst>
                                  <p:iterate type="el" backwards="0">
                                    <p:tmAbs val="0"/>
                                  </p:iterate>
                                  <p:childTnLst>
                                    <p:set>
                                      <p:cBhvr>
                                        <p:cTn id="23" fill="hold"/>
                                        <p:tgtEl>
                                          <p:spTgt spid="254"/>
                                        </p:tgtEl>
                                        <p:attrNameLst>
                                          <p:attrName>style.visibility</p:attrName>
                                        </p:attrNameLst>
                                      </p:cBhvr>
                                      <p:to>
                                        <p:strVal val="visible"/>
                                      </p:to>
                                    </p:set>
                                    <p:anim calcmode="lin" valueType="num">
                                      <p:cBhvr>
                                        <p:cTn id="24" dur="1822" fill="hold"/>
                                        <p:tgtEl>
                                          <p:spTgt spid="254"/>
                                        </p:tgtEl>
                                        <p:attrNameLst>
                                          <p:attrName>ppt_x</p:attrName>
                                        </p:attrNameLst>
                                      </p:cBhvr>
                                      <p:tavLst>
                                        <p:tav tm="0">
                                          <p:val>
                                            <p:strVal val="#ppt_x"/>
                                          </p:val>
                                        </p:tav>
                                        <p:tav tm="100000">
                                          <p:val>
                                            <p:strVal val="#ppt_x"/>
                                          </p:val>
                                        </p:tav>
                                      </p:tavLst>
                                    </p:anim>
                                    <p:anim calcmode="lin" valueType="num">
                                      <p:cBhvr>
                                        <p:cTn id="25" dur="1822" fill="hold"/>
                                        <p:tgtEl>
                                          <p:spTgt spid="2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3" grpId="3"/>
      <p:bldP build="whole" bldLvl="1" animBg="1" rev="0" advAuto="0" spid="256" grpId="2"/>
      <p:bldP build="whole" bldLvl="1" animBg="1" rev="0" advAuto="0" spid="260" grpId="4"/>
      <p:bldP build="whole" bldLvl="1" animBg="1" rev="0" advAuto="0" spid="254" grpId="5"/>
      <p:bldP build="whole" bldLvl="1" animBg="1" rev="0" advAuto="0" spid="255"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Shape 111"/>
          <p:cNvSpPr/>
          <p:nvPr>
            <p:ph type="title"/>
          </p:nvPr>
        </p:nvSpPr>
        <p:spPr>
          <a:prstGeom prst="rect">
            <a:avLst/>
          </a:prstGeom>
        </p:spPr>
        <p:txBody>
          <a:bodyPr/>
          <a:lstStyle/>
          <a:p>
            <a:pPr lvl="0">
              <a:defRPr sz="1800">
                <a:uFillTx/>
              </a:defRPr>
            </a:pPr>
            <a:r>
              <a:rPr sz="1200">
                <a:uFill>
                  <a:solidFill/>
                </a:uFill>
              </a:rPr>
              <a:t>Lesson Menu</a:t>
            </a:r>
          </a:p>
        </p:txBody>
      </p:sp>
      <p:sp>
        <p:nvSpPr>
          <p:cNvPr id="112" name="Shape 112"/>
          <p:cNvSpPr/>
          <p:nvPr/>
        </p:nvSpPr>
        <p:spPr>
          <a:xfrm>
            <a:off x="1066800" y="1855787"/>
            <a:ext cx="7594600" cy="3200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500"/>
              </a:spcBef>
              <a:buClr>
                <a:srgbClr val="E9332C"/>
              </a:buClr>
              <a:buFont typeface="Arial"/>
              <a:defRPr>
                <a:uFillTx/>
              </a:defRPr>
            </a:pPr>
            <a:r>
              <a:rPr b="1" sz="2400">
                <a:solidFill>
                  <a:srgbClr val="E9321E"/>
                </a:solidFill>
                <a:uFill>
                  <a:solidFill>
                    <a:srgbClr val="E9321E"/>
                  </a:solidFill>
                </a:uFill>
                <a:hlinkClick r:id="" invalidUrl="" action="ppaction://hlinkshowjump?jump=nextslide" tgtFrame="" tooltip="" history="1" highlightClick="0" endSnd="0"/>
              </a:rPr>
              <a:t>Five-Minute Check (over Lesson 4–4)</a:t>
            </a:r>
            <a:endParaRPr>
              <a:uFill>
                <a:solidFill/>
              </a:uFill>
            </a:endParaRPr>
          </a:p>
          <a:p>
            <a:pPr lvl="0">
              <a:lnSpc>
                <a:spcPct val="90000"/>
              </a:lnSpc>
              <a:spcBef>
                <a:spcPts val="500"/>
              </a:spcBef>
              <a:buClr>
                <a:srgbClr val="000000"/>
              </a:buClr>
              <a:buFont typeface="Arial"/>
              <a:defRPr>
                <a:uFillTx/>
              </a:defRPr>
            </a:pPr>
            <a:r>
              <a:rPr b="1" sz="2400">
                <a:solidFill>
                  <a:srgbClr val="E9321E"/>
                </a:solidFill>
                <a:uFill>
                  <a:solidFill>
                    <a:srgbClr val="E9321E"/>
                  </a:solidFill>
                </a:uFill>
                <a:hlinkClick r:id="rId2" invalidUrl="" action="ppaction://hlinksldjump" tgtFrame="" tooltip="" history="1" highlightClick="0" endSnd="0"/>
              </a:rPr>
              <a:t>Then/Now</a:t>
            </a:r>
            <a:endParaRPr>
              <a:uFill>
                <a:solidFill/>
              </a:uFill>
            </a:endParaRPr>
          </a:p>
          <a:p>
            <a:pPr lvl="0">
              <a:lnSpc>
                <a:spcPct val="90000"/>
              </a:lnSpc>
              <a:spcBef>
                <a:spcPts val="500"/>
              </a:spcBef>
              <a:buClr>
                <a:srgbClr val="E9332C"/>
              </a:buClr>
              <a:buFont typeface="Arial"/>
              <a:defRPr>
                <a:uFillTx/>
              </a:defRPr>
            </a:pPr>
            <a:r>
              <a:rPr b="1" sz="2400">
                <a:solidFill>
                  <a:srgbClr val="E9321E"/>
                </a:solidFill>
                <a:uFill>
                  <a:solidFill>
                    <a:srgbClr val="E9321E"/>
                  </a:solidFill>
                </a:uFill>
                <a:hlinkClick r:id="rId3" invalidUrl="" action="ppaction://hlinksldjump" tgtFrame="" tooltip="" history="1" highlightClick="0" endSnd="0"/>
              </a:rPr>
              <a:t>New Vocabulary</a:t>
            </a:r>
            <a:endParaRPr>
              <a:uFill>
                <a:solidFill/>
              </a:uFill>
            </a:endParaRPr>
          </a:p>
          <a:p>
            <a:pPr lvl="0">
              <a:lnSpc>
                <a:spcPct val="90000"/>
              </a:lnSpc>
              <a:spcBef>
                <a:spcPts val="500"/>
              </a:spcBef>
              <a:buClr>
                <a:srgbClr val="E9332C"/>
              </a:buClr>
              <a:buFont typeface="Arial"/>
              <a:defRPr>
                <a:uFillTx/>
              </a:defRPr>
            </a:pPr>
            <a:r>
              <a:rPr b="1" sz="2400">
                <a:solidFill>
                  <a:srgbClr val="E9321E"/>
                </a:solidFill>
                <a:uFill>
                  <a:solidFill>
                    <a:srgbClr val="E9321E"/>
                  </a:solidFill>
                </a:uFill>
                <a:hlinkClick r:id="rId4" invalidUrl="" action="ppaction://hlinksldjump" tgtFrame="" tooltip="" history="1" highlightClick="0" endSnd="0"/>
              </a:rPr>
              <a:t>Example 1:	Solve a Two-Step Equation</a:t>
            </a:r>
            <a:endParaRPr>
              <a:uFill>
                <a:solidFill/>
              </a:uFill>
            </a:endParaRPr>
          </a:p>
          <a:p>
            <a:pPr lvl="0">
              <a:lnSpc>
                <a:spcPct val="90000"/>
              </a:lnSpc>
              <a:spcBef>
                <a:spcPts val="500"/>
              </a:spcBef>
              <a:buClr>
                <a:srgbClr val="E9332C"/>
              </a:buClr>
              <a:buFont typeface="Arial"/>
              <a:defRPr>
                <a:uFillTx/>
              </a:defRPr>
            </a:pPr>
            <a:r>
              <a:rPr b="1" sz="2400">
                <a:solidFill>
                  <a:srgbClr val="E9321E"/>
                </a:solidFill>
                <a:uFill>
                  <a:solidFill>
                    <a:srgbClr val="E9321E"/>
                  </a:solidFill>
                </a:uFill>
                <a:hlinkClick r:id="rId5" invalidUrl="" action="ppaction://hlinksldjump" tgtFrame="" tooltip="" history="1" highlightClick="0" endSnd="0"/>
              </a:rPr>
              <a:t>Example 2:	Solve a Two-Step Equation</a:t>
            </a:r>
            <a:endParaRPr>
              <a:uFill>
                <a:solidFill/>
              </a:uFill>
            </a:endParaRPr>
          </a:p>
          <a:p>
            <a:pPr lvl="0">
              <a:lnSpc>
                <a:spcPct val="90000"/>
              </a:lnSpc>
              <a:spcBef>
                <a:spcPts val="500"/>
              </a:spcBef>
              <a:buClr>
                <a:srgbClr val="E9332C"/>
              </a:buClr>
              <a:buFont typeface="Arial"/>
              <a:defRPr>
                <a:uFillTx/>
              </a:defRPr>
            </a:pPr>
            <a:r>
              <a:rPr b="1" sz="2400">
                <a:solidFill>
                  <a:srgbClr val="E9321E"/>
                </a:solidFill>
                <a:uFill>
                  <a:solidFill>
                    <a:srgbClr val="E9321E"/>
                  </a:solidFill>
                </a:uFill>
                <a:hlinkClick r:id="rId6" invalidUrl="" action="ppaction://hlinksldjump" tgtFrame="" tooltip="" history="1" highlightClick="0" endSnd="0"/>
              </a:rPr>
              <a:t>Example 3:	Equations with Negative Coefficients</a:t>
            </a:r>
            <a:endParaRPr>
              <a:uFill>
                <a:solidFill/>
              </a:uFill>
            </a:endParaRPr>
          </a:p>
          <a:p>
            <a:pPr lvl="0">
              <a:lnSpc>
                <a:spcPct val="90000"/>
              </a:lnSpc>
              <a:spcBef>
                <a:spcPts val="500"/>
              </a:spcBef>
              <a:buClr>
                <a:srgbClr val="E9332C"/>
              </a:buClr>
              <a:buFont typeface="Arial"/>
              <a:defRPr>
                <a:uFillTx/>
              </a:defRPr>
            </a:pPr>
            <a:r>
              <a:rPr b="1" sz="2400">
                <a:solidFill>
                  <a:srgbClr val="E9321E"/>
                </a:solidFill>
                <a:uFill>
                  <a:solidFill>
                    <a:srgbClr val="E9321E"/>
                  </a:solidFill>
                </a:uFill>
                <a:hlinkClick r:id="rId7" invalidUrl="" action="ppaction://hlinksldjump" tgtFrame="" tooltip="" history="1" highlightClick="0" endSnd="0"/>
              </a:rPr>
              <a:t>Example 4:	Combine Like Terms Before Solving</a:t>
            </a:r>
            <a:endParaRPr>
              <a:uFill>
                <a:solidFill/>
              </a:uFill>
            </a:endParaRPr>
          </a:p>
          <a:p>
            <a:pPr lvl="0">
              <a:lnSpc>
                <a:spcPct val="90000"/>
              </a:lnSpc>
              <a:spcBef>
                <a:spcPts val="500"/>
              </a:spcBef>
              <a:buClr>
                <a:srgbClr val="E9332C"/>
              </a:buClr>
              <a:buFont typeface="Arial"/>
              <a:defRPr>
                <a:uFillTx/>
              </a:defRPr>
            </a:pPr>
            <a:r>
              <a:rPr b="1" sz="2400">
                <a:solidFill>
                  <a:srgbClr val="E9321E"/>
                </a:solidFill>
                <a:uFill>
                  <a:solidFill>
                    <a:srgbClr val="E9321E"/>
                  </a:solidFill>
                </a:uFill>
                <a:hlinkClick r:id="rId8" invalidUrl="" action="ppaction://hlinksldjump" tgtFrame="" tooltip="" history="1" highlightClick="0" endSnd="0"/>
              </a:rPr>
              <a:t>Example 5:	Standardized Test Example</a:t>
            </a:r>
          </a:p>
        </p:txBody>
      </p:sp>
    </p:spTree>
  </p:cSld>
  <p:clrMapOvr>
    <a:masterClrMapping/>
  </p:clrMapOvr>
  <p:transition spd="fast" advClick="1">
    <p:dissolve/>
  </p:transition>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2" name="Shape 262"/>
          <p:cNvSpPr/>
          <p:nvPr>
            <p:ph type="title"/>
          </p:nvPr>
        </p:nvSpPr>
        <p:spPr>
          <a:prstGeom prst="rect">
            <a:avLst/>
          </a:prstGeom>
        </p:spPr>
        <p:txBody>
          <a:bodyPr/>
          <a:lstStyle/>
          <a:p>
            <a:pPr lvl="0">
              <a:defRPr sz="1800">
                <a:uFillTx/>
              </a:defRPr>
            </a:pPr>
            <a:r>
              <a:rPr sz="1200">
                <a:uFill>
                  <a:solidFill/>
                </a:uFill>
              </a:rPr>
              <a:t>Example 5</a:t>
            </a:r>
          </a:p>
        </p:txBody>
      </p:sp>
      <p:sp>
        <p:nvSpPr>
          <p:cNvPr id="263" name="Shape 263"/>
          <p:cNvSpPr/>
          <p:nvPr>
            <p:ph type="body" idx="4294967295"/>
          </p:nvPr>
        </p:nvSpPr>
        <p:spPr>
          <a:xfrm>
            <a:off x="533400" y="1503362"/>
            <a:ext cx="8229600" cy="3997326"/>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buClr>
                <a:srgbClr val="0068AD"/>
              </a:buClr>
              <a:buSzTx/>
              <a:buFont typeface="Arial"/>
              <a:buNone/>
              <a:defRPr sz="1800">
                <a:uFillTx/>
              </a:defRPr>
            </a:pPr>
            <a:r>
              <a:rPr b="1" sz="2400">
                <a:solidFill>
                  <a:srgbClr val="0068AD"/>
                </a:solidFill>
                <a:uFill>
                  <a:solidFill>
                    <a:srgbClr val="0068AD"/>
                  </a:solidFill>
                </a:uFill>
              </a:rPr>
              <a:t>	Marissa wants to go to summer camp. The camp costs $229. She paid a deposit of $75, and she will need to save $14 per week to pay for the trip. The equation 75 + 14</a:t>
            </a:r>
            <a:r>
              <a:rPr b="1" i="1" sz="2400">
                <a:solidFill>
                  <a:srgbClr val="0068AD"/>
                </a:solidFill>
                <a:uFill>
                  <a:solidFill>
                    <a:srgbClr val="0068AD"/>
                  </a:solidFill>
                </a:uFill>
              </a:rPr>
              <a:t>w</a:t>
            </a:r>
            <a:r>
              <a:rPr b="1" sz="2400">
                <a:solidFill>
                  <a:srgbClr val="0068AD"/>
                </a:solidFill>
                <a:uFill>
                  <a:solidFill>
                    <a:srgbClr val="0068AD"/>
                  </a:solidFill>
                </a:uFill>
              </a:rPr>
              <a:t> = 229 can be used to find how many weeks Marissa will need to save. Which series of steps can be used to solve the equation?</a:t>
            </a:r>
          </a:p>
        </p:txBody>
      </p:sp>
      <p:sp>
        <p:nvSpPr>
          <p:cNvPr id="264" name="Shape 264"/>
          <p:cNvSpPr/>
          <p:nvPr/>
        </p:nvSpPr>
        <p:spPr>
          <a:xfrm>
            <a:off x="533400" y="3951287"/>
            <a:ext cx="8242300" cy="172739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indent="-342900">
              <a:spcBef>
                <a:spcPts val="500"/>
              </a:spcBef>
              <a:buClr>
                <a:srgbClr val="0068AD"/>
              </a:buClr>
              <a:buFont typeface="Arial"/>
              <a:tabLst>
                <a:tab pos="901700" algn="l"/>
                <a:tab pos="952500" algn="l"/>
              </a:tabLst>
              <a:defRPr>
                <a:uFillTx/>
              </a:defRPr>
            </a:pPr>
            <a:r>
              <a:rPr b="1" sz="2400">
                <a:solidFill>
                  <a:srgbClr val="0068AD"/>
                </a:solidFill>
                <a:uFill>
                  <a:solidFill>
                    <a:srgbClr val="0068AD"/>
                  </a:solidFill>
                </a:uFill>
              </a:rPr>
              <a:t>	A	</a:t>
            </a:r>
            <a:r>
              <a:rPr b="1" sz="2400">
                <a:uFill>
                  <a:solidFill/>
                </a:uFill>
              </a:rPr>
              <a:t>Divide 229 by 14. Then subtract 75.</a:t>
            </a:r>
            <a:endParaRPr b="1" sz="2400">
              <a:uFill>
                <a:solidFill/>
              </a:uFill>
            </a:endParaRPr>
          </a:p>
          <a:p>
            <a:pPr lvl="0" marL="383540" indent="-342900">
              <a:spcBef>
                <a:spcPts val="500"/>
              </a:spcBef>
              <a:buClr>
                <a:srgbClr val="000000"/>
              </a:buClr>
              <a:buFont typeface="Arial"/>
              <a:tabLst>
                <a:tab pos="901700" algn="l"/>
                <a:tab pos="952500" algn="l"/>
              </a:tabLst>
              <a:defRPr>
                <a:uFillTx/>
              </a:defRPr>
            </a:pPr>
            <a:r>
              <a:rPr b="1" sz="2400">
                <a:uFill>
                  <a:solidFill/>
                </a:uFill>
              </a:rPr>
              <a:t>	</a:t>
            </a:r>
            <a:r>
              <a:rPr b="1" sz="2400">
                <a:solidFill>
                  <a:srgbClr val="0068AD"/>
                </a:solidFill>
                <a:uFill>
                  <a:solidFill>
                    <a:srgbClr val="0068AD"/>
                  </a:solidFill>
                </a:uFill>
              </a:rPr>
              <a:t>B</a:t>
            </a:r>
            <a:r>
              <a:rPr b="1" sz="2400">
                <a:uFill>
                  <a:solidFill/>
                </a:uFill>
              </a:rPr>
              <a:t>	Subtract 14 from 229. Then divide by 75.</a:t>
            </a:r>
            <a:endParaRPr b="1" sz="2400">
              <a:uFill>
                <a:solidFill/>
              </a:uFill>
            </a:endParaRPr>
          </a:p>
          <a:p>
            <a:pPr lvl="0" marL="383540" indent="-342900">
              <a:spcBef>
                <a:spcPts val="500"/>
              </a:spcBef>
              <a:buClr>
                <a:srgbClr val="000000"/>
              </a:buClr>
              <a:buFont typeface="Arial"/>
              <a:tabLst>
                <a:tab pos="901700" algn="l"/>
                <a:tab pos="952500" algn="l"/>
              </a:tabLst>
              <a:defRPr>
                <a:uFillTx/>
              </a:defRPr>
            </a:pPr>
            <a:r>
              <a:rPr b="1" sz="2400">
                <a:uFill>
                  <a:solidFill/>
                </a:uFill>
              </a:rPr>
              <a:t>	</a:t>
            </a:r>
            <a:r>
              <a:rPr b="1" sz="2400">
                <a:solidFill>
                  <a:srgbClr val="0068AD"/>
                </a:solidFill>
                <a:uFill>
                  <a:solidFill>
                    <a:srgbClr val="0068AD"/>
                  </a:solidFill>
                </a:uFill>
              </a:rPr>
              <a:t>C</a:t>
            </a:r>
            <a:r>
              <a:rPr b="1" sz="2400">
                <a:uFill>
                  <a:solidFill/>
                </a:uFill>
              </a:rPr>
              <a:t>	Subtract 75 from 229. Then divide by 14.</a:t>
            </a:r>
            <a:endParaRPr b="1" sz="2400">
              <a:uFill>
                <a:solidFill/>
              </a:uFill>
            </a:endParaRPr>
          </a:p>
          <a:p>
            <a:pPr lvl="0" marL="383540" indent="-342900">
              <a:spcBef>
                <a:spcPts val="500"/>
              </a:spcBef>
              <a:buClr>
                <a:srgbClr val="000000"/>
              </a:buClr>
              <a:buFont typeface="Arial"/>
              <a:tabLst>
                <a:tab pos="901700" algn="l"/>
                <a:tab pos="952500" algn="l"/>
              </a:tabLst>
              <a:defRPr>
                <a:uFillTx/>
              </a:defRPr>
            </a:pPr>
            <a:r>
              <a:rPr b="1" sz="2400">
                <a:uFill>
                  <a:solidFill/>
                </a:uFill>
              </a:rPr>
              <a:t>	</a:t>
            </a:r>
            <a:r>
              <a:rPr b="1" sz="2400">
                <a:solidFill>
                  <a:srgbClr val="0068AD"/>
                </a:solidFill>
                <a:uFill>
                  <a:solidFill>
                    <a:srgbClr val="0068AD"/>
                  </a:solidFill>
                </a:uFill>
              </a:rPr>
              <a:t>D</a:t>
            </a:r>
            <a:r>
              <a:rPr b="1" sz="2400">
                <a:uFill>
                  <a:solidFill/>
                </a:uFill>
              </a:rPr>
              <a:t>	Subtract 229 from 75. Then divide by 75.</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63">
                                            <p:bg/>
                                          </p:spTgt>
                                        </p:tgtEl>
                                        <p:attrNameLst>
                                          <p:attrName>style.visibility</p:attrName>
                                        </p:attrNameLst>
                                      </p:cBhvr>
                                      <p:to>
                                        <p:strVal val="visible"/>
                                      </p:to>
                                    </p:set>
                                    <p:animEffect filter="wipe(left)" transition="in">
                                      <p:cBhvr>
                                        <p:cTn id="7" dur="500"/>
                                        <p:tgtEl>
                                          <p:spTgt spid="263">
                                            <p:bg/>
                                          </p:spTgt>
                                        </p:tgtEl>
                                      </p:cBhvr>
                                    </p:animEffect>
                                  </p:childTnLst>
                                </p:cTn>
                              </p:par>
                              <p:par>
                                <p:cTn id="8" presetClass="entr" presetSubtype="8" presetID="22" grpId="1" fill="hold">
                                  <p:stCondLst>
                                    <p:cond delay="0"/>
                                  </p:stCondLst>
                                  <p:iterate type="el" backwards="0">
                                    <p:tmAbs val="0"/>
                                  </p:iterate>
                                  <p:childTnLst>
                                    <p:set>
                                      <p:cBhvr>
                                        <p:cTn id="9" fill="hold"/>
                                        <p:tgtEl>
                                          <p:spTgt spid="263">
                                            <p:txEl>
                                              <p:pRg st="0" end="0"/>
                                            </p:txEl>
                                          </p:spTgt>
                                        </p:tgtEl>
                                        <p:attrNameLst>
                                          <p:attrName>style.visibility</p:attrName>
                                        </p:attrNameLst>
                                      </p:cBhvr>
                                      <p:to>
                                        <p:strVal val="visible"/>
                                      </p:to>
                                    </p:set>
                                    <p:animEffect filter="wipe(left)" transition="in">
                                      <p:cBhvr>
                                        <p:cTn id="10" dur="500"/>
                                        <p:tgtEl>
                                          <p:spTgt spid="263">
                                            <p:txEl>
                                              <p:pRg st="0" end="0"/>
                                            </p:txEl>
                                          </p:spTgt>
                                        </p:tgtEl>
                                      </p:cBhvr>
                                    </p:animEffect>
                                  </p:childTnLst>
                                </p:cTn>
                              </p:par>
                            </p:childTnLst>
                          </p:cTn>
                        </p:par>
                        <p:par>
                          <p:cTn id="11" fill="hold">
                            <p:stCondLst>
                              <p:cond delay="500"/>
                            </p:stCondLst>
                            <p:childTnLst>
                              <p:par>
                                <p:cTn id="12" nodeType="afterEffect" presetClass="entr" presetSubtype="8" presetID="22" grpId="2" fill="hold">
                                  <p:stCondLst>
                                    <p:cond delay="0"/>
                                  </p:stCondLst>
                                  <p:iterate type="el" backwards="0">
                                    <p:tmAbs val="0"/>
                                  </p:iterate>
                                  <p:childTnLst>
                                    <p:set>
                                      <p:cBhvr>
                                        <p:cTn id="13" fill="hold"/>
                                        <p:tgtEl>
                                          <p:spTgt spid="264"/>
                                        </p:tgtEl>
                                        <p:attrNameLst>
                                          <p:attrName>style.visibility</p:attrName>
                                        </p:attrNameLst>
                                      </p:cBhvr>
                                      <p:to>
                                        <p:strVal val="visible"/>
                                      </p:to>
                                    </p:set>
                                    <p:animEffect filter="wipe(left)" transition="in">
                                      <p:cBhvr>
                                        <p:cTn id="14" dur="500"/>
                                        <p:tgtEl>
                                          <p:spTgt spid="2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4" grpId="2"/>
      <p:bldP build="p" bldLvl="1" animBg="1" rev="0" advAuto="0" spid="263"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268" name="Group 268"/>
          <p:cNvGrpSpPr/>
          <p:nvPr/>
        </p:nvGrpSpPr>
        <p:grpSpPr>
          <a:xfrm>
            <a:off x="876300" y="4724399"/>
            <a:ext cx="7899400" cy="785730"/>
            <a:chOff x="0" y="0"/>
            <a:chExt cx="7899400" cy="785728"/>
          </a:xfrm>
        </p:grpSpPr>
        <p:sp>
          <p:nvSpPr>
            <p:cNvPr id="266" name="Shape 266"/>
            <p:cNvSpPr/>
            <p:nvPr/>
          </p:nvSpPr>
          <p:spPr>
            <a:xfrm>
              <a:off x="0" y="17462"/>
              <a:ext cx="7899400" cy="7682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a:lnSpc>
                  <a:spcPct val="90000"/>
                </a:lnSpc>
                <a:spcBef>
                  <a:spcPts val="500"/>
                </a:spcBef>
                <a:buClr>
                  <a:srgbClr val="FFFFFF"/>
                </a:buClr>
                <a:buFont typeface="Arial"/>
                <a:tabLst>
                  <a:tab pos="2044700" algn="r"/>
                  <a:tab pos="2159000" algn="l"/>
                  <a:tab pos="2438400" algn="l"/>
                  <a:tab pos="4038600" algn="l"/>
                  <a:tab pos="5524500" algn="l"/>
                </a:tabLst>
                <a:defRPr>
                  <a:uFillTx/>
                </a:defRPr>
              </a:pPr>
              <a:r>
                <a:rPr i="1" sz="2400">
                  <a:uFill>
                    <a:solidFill/>
                  </a:uFill>
                </a:rPr>
                <a:t>			</a:t>
              </a:r>
              <a:r>
                <a:rPr sz="2400">
                  <a:uFill>
                    <a:solidFill/>
                  </a:uFill>
                </a:rPr>
                <a:t>	Division Property of </a:t>
              </a:r>
              <a:br>
                <a:rPr sz="2400">
                  <a:uFill>
                    <a:solidFill/>
                  </a:uFill>
                </a:rPr>
              </a:br>
              <a:r>
                <a:rPr sz="2400">
                  <a:uFill>
                    <a:solidFill/>
                  </a:uFill>
                </a:rPr>
                <a:t>				Equality</a:t>
              </a:r>
            </a:p>
          </p:txBody>
        </p:sp>
        <p:pic>
          <p:nvPicPr>
            <p:cNvPr id="267" name="4-5-5redo.png"/>
            <p:cNvPicPr/>
            <p:nvPr/>
          </p:nvPicPr>
          <p:blipFill>
            <a:blip r:embed="rId2">
              <a:extLst/>
            </a:blip>
            <a:stretch>
              <a:fillRect/>
            </a:stretch>
          </p:blipFill>
          <p:spPr>
            <a:xfrm>
              <a:off x="1495425" y="0"/>
              <a:ext cx="1544638" cy="784225"/>
            </a:xfrm>
            <a:prstGeom prst="rect">
              <a:avLst/>
            </a:prstGeom>
            <a:ln w="12700" cap="flat">
              <a:noFill/>
              <a:miter lim="400000"/>
            </a:ln>
            <a:effectLst/>
          </p:spPr>
        </p:pic>
      </p:grpSp>
      <p:sp>
        <p:nvSpPr>
          <p:cNvPr id="269" name="Shape 269"/>
          <p:cNvSpPr/>
          <p:nvPr>
            <p:ph type="title"/>
          </p:nvPr>
        </p:nvSpPr>
        <p:spPr>
          <a:prstGeom prst="rect">
            <a:avLst/>
          </a:prstGeom>
        </p:spPr>
        <p:txBody>
          <a:bodyPr/>
          <a:lstStyle/>
          <a:p>
            <a:pPr lvl="0">
              <a:defRPr sz="1800">
                <a:uFillTx/>
              </a:defRPr>
            </a:pPr>
            <a:r>
              <a:rPr sz="1200">
                <a:uFill>
                  <a:solidFill/>
                </a:uFill>
              </a:rPr>
              <a:t>Example 5</a:t>
            </a:r>
          </a:p>
        </p:txBody>
      </p:sp>
      <p:sp>
        <p:nvSpPr>
          <p:cNvPr id="270" name="Shape 270"/>
          <p:cNvSpPr/>
          <p:nvPr/>
        </p:nvSpPr>
        <p:spPr>
          <a:xfrm>
            <a:off x="533400" y="1276350"/>
            <a:ext cx="8242300" cy="10922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spcBef>
                <a:spcPts val="800"/>
              </a:spcBef>
              <a:buClr>
                <a:srgbClr val="FFFFFF"/>
              </a:buClr>
              <a:buFont typeface="Arial"/>
              <a:defRPr>
                <a:uFillTx/>
              </a:defRPr>
            </a:pPr>
            <a:r>
              <a:rPr b="1" sz="2400">
                <a:solidFill>
                  <a:srgbClr val="0068AD"/>
                </a:solidFill>
                <a:uFill>
                  <a:solidFill>
                    <a:srgbClr val="0068AD"/>
                  </a:solidFill>
                </a:uFill>
              </a:rPr>
              <a:t>Read the Test Item</a:t>
            </a:r>
            <a:r>
              <a:rPr sz="2400">
                <a:uFill>
                  <a:solidFill/>
                </a:uFill>
              </a:rPr>
              <a:t>	</a:t>
            </a:r>
            <a:br>
              <a:rPr sz="2400">
                <a:uFill>
                  <a:solidFill/>
                </a:uFill>
              </a:rPr>
            </a:br>
            <a:r>
              <a:rPr sz="2400">
                <a:uFill>
                  <a:solidFill/>
                </a:uFill>
              </a:rPr>
              <a:t>Solve the equation so that you can write the steps in the correct order that are necessary to solve the problem.</a:t>
            </a:r>
          </a:p>
        </p:txBody>
      </p:sp>
      <p:sp>
        <p:nvSpPr>
          <p:cNvPr id="271" name="Shape 271"/>
          <p:cNvSpPr/>
          <p:nvPr/>
        </p:nvSpPr>
        <p:spPr>
          <a:xfrm>
            <a:off x="533400" y="2466975"/>
            <a:ext cx="82423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1869439" indent="-1485900">
              <a:lnSpc>
                <a:spcPct val="90000"/>
              </a:lnSpc>
              <a:spcBef>
                <a:spcPts val="800"/>
              </a:spcBef>
              <a:buClr>
                <a:srgbClr val="FFFFFF"/>
              </a:buClr>
              <a:buFont typeface="Arial"/>
              <a:defRPr b="1" sz="2400">
                <a:solidFill>
                  <a:srgbClr val="0068AD"/>
                </a:solidFill>
                <a:uFill>
                  <a:solidFill>
                    <a:srgbClr val="0068AD"/>
                  </a:solidFill>
                </a:uFill>
              </a:defRPr>
            </a:lvl1pPr>
          </a:lstStyle>
          <a:p>
            <a:pPr lvl="0">
              <a:defRPr b="0" sz="1800">
                <a:solidFill>
                  <a:srgbClr val="000000"/>
                </a:solidFill>
                <a:uFillTx/>
              </a:defRPr>
            </a:pPr>
            <a:r>
              <a:rPr b="1" sz="2400">
                <a:solidFill>
                  <a:srgbClr val="0068AD"/>
                </a:solidFill>
                <a:uFill>
                  <a:solidFill>
                    <a:srgbClr val="0068AD"/>
                  </a:solidFill>
                </a:uFill>
              </a:rPr>
              <a:t>Solve the Test Item</a:t>
            </a:r>
          </a:p>
        </p:txBody>
      </p:sp>
      <p:sp>
        <p:nvSpPr>
          <p:cNvPr id="272" name="Shape 272"/>
          <p:cNvSpPr/>
          <p:nvPr/>
        </p:nvSpPr>
        <p:spPr>
          <a:xfrm>
            <a:off x="881062" y="2876550"/>
            <a:ext cx="7899401" cy="18796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500"/>
              </a:spcBef>
              <a:buClr>
                <a:srgbClr val="FFFFFF"/>
              </a:buClr>
              <a:buFont typeface="Arial"/>
              <a:tabLst>
                <a:tab pos="2044700" algn="r"/>
                <a:tab pos="2159000" algn="l"/>
                <a:tab pos="2438400" algn="l"/>
                <a:tab pos="4038600" algn="l"/>
                <a:tab pos="5524500" algn="l"/>
              </a:tabLst>
              <a:defRPr>
                <a:uFillTx/>
              </a:defRPr>
            </a:pPr>
            <a:r>
              <a:rPr sz="2400">
                <a:uFill>
                  <a:solidFill/>
                </a:uFill>
              </a:rPr>
              <a:t>	75 + 14</a:t>
            </a:r>
            <a:r>
              <a:rPr i="1" sz="2400">
                <a:uFill>
                  <a:solidFill/>
                </a:uFill>
              </a:rPr>
              <a:t>w</a:t>
            </a:r>
            <a:r>
              <a:rPr sz="2400">
                <a:uFill>
                  <a:solidFill/>
                </a:uFill>
              </a:rPr>
              <a:t> 	= 229	Write the equation.	</a:t>
            </a:r>
            <a:endParaRPr sz="2400">
              <a:uFill>
                <a:solidFill/>
              </a:uFill>
            </a:endParaRPr>
          </a:p>
          <a:p>
            <a:pPr lvl="0">
              <a:lnSpc>
                <a:spcPct val="90000"/>
              </a:lnSpc>
              <a:spcBef>
                <a:spcPts val="500"/>
              </a:spcBef>
              <a:buClr>
                <a:srgbClr val="FFFFFF"/>
              </a:buClr>
              <a:buFont typeface="Arial"/>
              <a:tabLst>
                <a:tab pos="2044700" algn="r"/>
                <a:tab pos="2159000" algn="l"/>
                <a:tab pos="2438400" algn="l"/>
                <a:tab pos="4038600" algn="l"/>
                <a:tab pos="5524500" algn="l"/>
              </a:tabLst>
              <a:defRPr>
                <a:uFillTx/>
              </a:defRPr>
            </a:pPr>
            <a:r>
              <a:rPr i="1" sz="2400">
                <a:uFill>
                  <a:solidFill/>
                </a:uFill>
              </a:rPr>
              <a:t>	</a:t>
            </a:r>
            <a:r>
              <a:rPr sz="2400">
                <a:uFill>
                  <a:solidFill/>
                </a:uFill>
              </a:rPr>
              <a:t>75</a:t>
            </a:r>
            <a:r>
              <a:rPr sz="2400">
                <a:uFill>
                  <a:solidFill/>
                </a:uFill>
              </a:rPr>
              <a:t> </a:t>
            </a:r>
            <a:r>
              <a:rPr sz="2400">
                <a:solidFill>
                  <a:srgbClr val="E9332C"/>
                </a:solidFill>
                <a:uFill>
                  <a:solidFill>
                    <a:srgbClr val="E9332C"/>
                  </a:solidFill>
                </a:uFill>
              </a:rPr>
              <a:t>– 75</a:t>
            </a:r>
            <a:r>
              <a:rPr sz="2400">
                <a:uFill>
                  <a:solidFill/>
                </a:uFill>
              </a:rPr>
              <a:t> + 14</a:t>
            </a:r>
            <a:r>
              <a:rPr i="1" sz="2400">
                <a:uFill>
                  <a:solidFill/>
                </a:uFill>
              </a:rPr>
              <a:t>w</a:t>
            </a:r>
            <a:r>
              <a:rPr sz="2400">
                <a:solidFill>
                  <a:srgbClr val="E9332C"/>
                </a:solidFill>
                <a:uFill>
                  <a:solidFill>
                    <a:srgbClr val="E9332C"/>
                  </a:solidFill>
                </a:uFill>
              </a:rPr>
              <a:t>	</a:t>
            </a:r>
            <a:r>
              <a:rPr sz="2400">
                <a:uFill>
                  <a:solidFill/>
                </a:uFill>
              </a:rPr>
              <a:t>=	229 </a:t>
            </a:r>
            <a:r>
              <a:rPr sz="2400">
                <a:solidFill>
                  <a:srgbClr val="E9332C"/>
                </a:solidFill>
                <a:uFill>
                  <a:solidFill>
                    <a:srgbClr val="E9332C"/>
                  </a:solidFill>
                </a:uFill>
              </a:rPr>
              <a:t>– 75</a:t>
            </a:r>
            <a:r>
              <a:rPr sz="2400">
                <a:uFill>
                  <a:solidFill/>
                </a:uFill>
              </a:rPr>
              <a:t>	Subtraction Property of </a:t>
            </a:r>
            <a:br>
              <a:rPr sz="2400">
                <a:uFill>
                  <a:solidFill/>
                </a:uFill>
              </a:rPr>
            </a:br>
            <a:r>
              <a:rPr sz="2400">
                <a:uFill>
                  <a:solidFill/>
                </a:uFill>
              </a:rPr>
              <a:t>				Equality</a:t>
            </a:r>
            <a:endParaRPr sz="2400">
              <a:uFill>
                <a:solidFill/>
              </a:uFill>
            </a:endParaRPr>
          </a:p>
          <a:p>
            <a:pPr lvl="0">
              <a:lnSpc>
                <a:spcPct val="90000"/>
              </a:lnSpc>
              <a:spcBef>
                <a:spcPts val="500"/>
              </a:spcBef>
              <a:buClr>
                <a:srgbClr val="FFFFFF"/>
              </a:buClr>
              <a:buFont typeface="Arial"/>
              <a:tabLst>
                <a:tab pos="2044700" algn="r"/>
                <a:tab pos="2159000" algn="l"/>
                <a:tab pos="2438400" algn="l"/>
                <a:tab pos="4038600" algn="l"/>
                <a:tab pos="5524500" algn="l"/>
              </a:tabLst>
              <a:defRPr>
                <a:uFillTx/>
              </a:defRPr>
            </a:pPr>
            <a:r>
              <a:rPr sz="2400">
                <a:solidFill>
                  <a:srgbClr val="E9332C"/>
                </a:solidFill>
                <a:uFill>
                  <a:solidFill>
                    <a:srgbClr val="E9332C"/>
                  </a:solidFill>
                </a:uFill>
              </a:rPr>
              <a:t>	 </a:t>
            </a:r>
            <a:r>
              <a:rPr sz="2400">
                <a:uFill>
                  <a:solidFill/>
                </a:uFill>
              </a:rPr>
              <a:t>14</a:t>
            </a:r>
            <a:r>
              <a:rPr i="1" sz="2400">
                <a:uFill>
                  <a:solidFill/>
                </a:uFill>
              </a:rPr>
              <a:t>w</a:t>
            </a:r>
            <a:r>
              <a:rPr sz="2400">
                <a:uFill>
                  <a:solidFill/>
                </a:uFill>
              </a:rPr>
              <a:t> 	= 154	Simplify.</a:t>
            </a:r>
          </a:p>
        </p:txBody>
      </p:sp>
      <p:sp>
        <p:nvSpPr>
          <p:cNvPr id="273" name="Shape 273"/>
          <p:cNvSpPr/>
          <p:nvPr/>
        </p:nvSpPr>
        <p:spPr>
          <a:xfrm>
            <a:off x="881062" y="5638800"/>
            <a:ext cx="7899401"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500"/>
              </a:spcBef>
              <a:buClr>
                <a:srgbClr val="FFFFFF"/>
              </a:buClr>
              <a:buFont typeface="Arial"/>
              <a:tabLst>
                <a:tab pos="2044700" algn="r"/>
                <a:tab pos="2159000" algn="l"/>
                <a:tab pos="2438400" algn="l"/>
                <a:tab pos="4038600" algn="l"/>
                <a:tab pos="5524500" algn="l"/>
              </a:tabLst>
              <a:defRPr>
                <a:uFillTx/>
              </a:defRPr>
            </a:pPr>
            <a:r>
              <a:rPr i="1" sz="2400">
                <a:uFill>
                  <a:solidFill/>
                </a:uFill>
              </a:rPr>
              <a:t>	w</a:t>
            </a:r>
            <a:r>
              <a:rPr sz="2400">
                <a:uFill>
                  <a:solidFill/>
                </a:uFill>
              </a:rPr>
              <a:t>	=	11	Simplify.</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70">
                                            <p:bg/>
                                          </p:spTgt>
                                        </p:tgtEl>
                                        <p:attrNameLst>
                                          <p:attrName>style.visibility</p:attrName>
                                        </p:attrNameLst>
                                      </p:cBhvr>
                                      <p:to>
                                        <p:strVal val="visible"/>
                                      </p:to>
                                    </p:set>
                                    <p:animEffect filter="wipe(left)" transition="in">
                                      <p:cBhvr>
                                        <p:cTn id="7" dur="500"/>
                                        <p:tgtEl>
                                          <p:spTgt spid="270">
                                            <p:bg/>
                                          </p:spTgt>
                                        </p:tgtEl>
                                      </p:cBhvr>
                                    </p:animEffect>
                                  </p:childTnLst>
                                </p:cTn>
                              </p:par>
                              <p:par>
                                <p:cTn id="8" presetClass="entr" presetSubtype="8" presetID="22" grpId="1" fill="hold">
                                  <p:stCondLst>
                                    <p:cond delay="0"/>
                                  </p:stCondLst>
                                  <p:iterate type="el" backwards="0">
                                    <p:tmAbs val="0"/>
                                  </p:iterate>
                                  <p:childTnLst>
                                    <p:set>
                                      <p:cBhvr>
                                        <p:cTn id="9" fill="hold"/>
                                        <p:tgtEl>
                                          <p:spTgt spid="270">
                                            <p:txEl>
                                              <p:pRg st="0" end="0"/>
                                            </p:txEl>
                                          </p:spTgt>
                                        </p:tgtEl>
                                        <p:attrNameLst>
                                          <p:attrName>style.visibility</p:attrName>
                                        </p:attrNameLst>
                                      </p:cBhvr>
                                      <p:to>
                                        <p:strVal val="visible"/>
                                      </p:to>
                                    </p:set>
                                    <p:animEffect filter="wipe(left)" transition="in">
                                      <p:cBhvr>
                                        <p:cTn id="10" dur="500"/>
                                        <p:tgtEl>
                                          <p:spTgt spid="27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271">
                                            <p:bg/>
                                          </p:spTgt>
                                        </p:tgtEl>
                                        <p:attrNameLst>
                                          <p:attrName>style.visibility</p:attrName>
                                        </p:attrNameLst>
                                      </p:cBhvr>
                                      <p:to>
                                        <p:strVal val="visible"/>
                                      </p:to>
                                    </p:set>
                                    <p:animEffect filter="wipe(left)" transition="in">
                                      <p:cBhvr>
                                        <p:cTn id="15" dur="500"/>
                                        <p:tgtEl>
                                          <p:spTgt spid="271">
                                            <p:bg/>
                                          </p:spTgt>
                                        </p:tgtEl>
                                      </p:cBhvr>
                                    </p:animEffect>
                                  </p:childTnLst>
                                </p:cTn>
                              </p:par>
                              <p:par>
                                <p:cTn id="16" presetClass="entr" presetSubtype="8" presetID="22" grpId="2" fill="hold">
                                  <p:stCondLst>
                                    <p:cond delay="0"/>
                                  </p:stCondLst>
                                  <p:iterate type="el" backwards="0">
                                    <p:tmAbs val="0"/>
                                  </p:iterate>
                                  <p:childTnLst>
                                    <p:set>
                                      <p:cBhvr>
                                        <p:cTn id="17" fill="hold"/>
                                        <p:tgtEl>
                                          <p:spTgt spid="271">
                                            <p:txEl>
                                              <p:pRg st="0" end="0"/>
                                            </p:txEl>
                                          </p:spTgt>
                                        </p:tgtEl>
                                        <p:attrNameLst>
                                          <p:attrName>style.visibility</p:attrName>
                                        </p:attrNameLst>
                                      </p:cBhvr>
                                      <p:to>
                                        <p:strVal val="visible"/>
                                      </p:to>
                                    </p:set>
                                    <p:animEffect filter="wipe(left)" transition="in">
                                      <p:cBhvr>
                                        <p:cTn id="18" dur="500"/>
                                        <p:tgtEl>
                                          <p:spTgt spid="271">
                                            <p:txEl>
                                              <p:pRg st="0" end="0"/>
                                            </p:txEl>
                                          </p:spTgt>
                                        </p:tgtEl>
                                      </p:cBhvr>
                                    </p:animEffect>
                                  </p:childTnLst>
                                </p:cTn>
                              </p:par>
                            </p:childTnLst>
                          </p:cTn>
                        </p:par>
                        <p:par>
                          <p:cTn id="19" fill="hold">
                            <p:stCondLst>
                              <p:cond delay="500"/>
                            </p:stCondLst>
                            <p:childTnLst>
                              <p:par>
                                <p:cTn id="20" nodeType="afterEffect" presetClass="entr" presetSubtype="8" presetID="22" grpId="3" fill="hold">
                                  <p:stCondLst>
                                    <p:cond delay="0"/>
                                  </p:stCondLst>
                                  <p:iterate type="el" backwards="0">
                                    <p:tmAbs val="0"/>
                                  </p:iterate>
                                  <p:childTnLst>
                                    <p:set>
                                      <p:cBhvr>
                                        <p:cTn id="21" fill="hold"/>
                                        <p:tgtEl>
                                          <p:spTgt spid="272">
                                            <p:bg/>
                                          </p:spTgt>
                                        </p:tgtEl>
                                        <p:attrNameLst>
                                          <p:attrName>style.visibility</p:attrName>
                                        </p:attrNameLst>
                                      </p:cBhvr>
                                      <p:to>
                                        <p:strVal val="visible"/>
                                      </p:to>
                                    </p:set>
                                    <p:animEffect filter="wipe(left)" transition="in">
                                      <p:cBhvr>
                                        <p:cTn id="22" dur="500"/>
                                        <p:tgtEl>
                                          <p:spTgt spid="272">
                                            <p:bg/>
                                          </p:spTgt>
                                        </p:tgtEl>
                                      </p:cBhvr>
                                    </p:animEffect>
                                  </p:childTnLst>
                                </p:cTn>
                              </p:par>
                              <p:par>
                                <p:cTn id="23" presetClass="entr" presetSubtype="8" presetID="22" grpId="3" fill="hold">
                                  <p:stCondLst>
                                    <p:cond delay="0"/>
                                  </p:stCondLst>
                                  <p:iterate type="el" backwards="0">
                                    <p:tmAbs val="0"/>
                                  </p:iterate>
                                  <p:childTnLst>
                                    <p:set>
                                      <p:cBhvr>
                                        <p:cTn id="24" fill="hold"/>
                                        <p:tgtEl>
                                          <p:spTgt spid="272">
                                            <p:txEl>
                                              <p:pRg st="0" end="0"/>
                                            </p:txEl>
                                          </p:spTgt>
                                        </p:tgtEl>
                                        <p:attrNameLst>
                                          <p:attrName>style.visibility</p:attrName>
                                        </p:attrNameLst>
                                      </p:cBhvr>
                                      <p:to>
                                        <p:strVal val="visible"/>
                                      </p:to>
                                    </p:set>
                                    <p:animEffect filter="wipe(left)" transition="in">
                                      <p:cBhvr>
                                        <p:cTn id="25" dur="500"/>
                                        <p:tgtEl>
                                          <p:spTgt spid="27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nodeType="clickEffect" presetClass="entr" presetSubtype="8" presetID="22" grpId="3" fill="hold">
                                  <p:stCondLst>
                                    <p:cond delay="0"/>
                                  </p:stCondLst>
                                  <p:iterate type="el" backwards="0">
                                    <p:tmAbs val="0"/>
                                  </p:iterate>
                                  <p:childTnLst>
                                    <p:set>
                                      <p:cBhvr>
                                        <p:cTn id="29" fill="hold"/>
                                        <p:tgtEl>
                                          <p:spTgt spid="272">
                                            <p:txEl>
                                              <p:pRg st="1" end="1"/>
                                            </p:txEl>
                                          </p:spTgt>
                                        </p:tgtEl>
                                        <p:attrNameLst>
                                          <p:attrName>style.visibility</p:attrName>
                                        </p:attrNameLst>
                                      </p:cBhvr>
                                      <p:to>
                                        <p:strVal val="visible"/>
                                      </p:to>
                                    </p:set>
                                    <p:animEffect filter="wipe(left)" transition="in">
                                      <p:cBhvr>
                                        <p:cTn id="30" dur="500"/>
                                        <p:tgtEl>
                                          <p:spTgt spid="27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nodeType="clickEffect" presetClass="entr" presetSubtype="8" presetID="22" grpId="3" fill="hold">
                                  <p:stCondLst>
                                    <p:cond delay="0"/>
                                  </p:stCondLst>
                                  <p:iterate type="el" backwards="0">
                                    <p:tmAbs val="0"/>
                                  </p:iterate>
                                  <p:childTnLst>
                                    <p:set>
                                      <p:cBhvr>
                                        <p:cTn id="34" fill="hold"/>
                                        <p:tgtEl>
                                          <p:spTgt spid="272">
                                            <p:txEl>
                                              <p:pRg st="2" end="2"/>
                                            </p:txEl>
                                          </p:spTgt>
                                        </p:tgtEl>
                                        <p:attrNameLst>
                                          <p:attrName>style.visibility</p:attrName>
                                        </p:attrNameLst>
                                      </p:cBhvr>
                                      <p:to>
                                        <p:strVal val="visible"/>
                                      </p:to>
                                    </p:set>
                                    <p:animEffect filter="wipe(left)" transition="in">
                                      <p:cBhvr>
                                        <p:cTn id="35" dur="500"/>
                                        <p:tgtEl>
                                          <p:spTgt spid="272">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8" presetID="22" grpId="4" fill="hold">
                                  <p:stCondLst>
                                    <p:cond delay="0"/>
                                  </p:stCondLst>
                                  <p:iterate type="el" backwards="0">
                                    <p:tmAbs val="0"/>
                                  </p:iterate>
                                  <p:childTnLst>
                                    <p:set>
                                      <p:cBhvr>
                                        <p:cTn id="39" fill="hold"/>
                                        <p:tgtEl>
                                          <p:spTgt spid="268"/>
                                        </p:tgtEl>
                                        <p:attrNameLst>
                                          <p:attrName>style.visibility</p:attrName>
                                        </p:attrNameLst>
                                      </p:cBhvr>
                                      <p:to>
                                        <p:strVal val="visible"/>
                                      </p:to>
                                    </p:set>
                                    <p:animEffect filter="wipe(left)" transition="in">
                                      <p:cBhvr>
                                        <p:cTn id="40" dur="500"/>
                                        <p:tgtEl>
                                          <p:spTgt spid="268"/>
                                        </p:tgtEl>
                                      </p:cBhvr>
                                    </p:animEffect>
                                  </p:childTnLst>
                                </p:cTn>
                              </p:par>
                            </p:childTnLst>
                          </p:cTn>
                        </p:par>
                      </p:childTnLst>
                    </p:cTn>
                  </p:par>
                  <p:par>
                    <p:cTn id="41" fill="hold">
                      <p:stCondLst>
                        <p:cond delay="indefinite"/>
                      </p:stCondLst>
                      <p:childTnLst>
                        <p:par>
                          <p:cTn id="42" fill="hold">
                            <p:stCondLst>
                              <p:cond delay="0"/>
                            </p:stCondLst>
                            <p:childTnLst>
                              <p:par>
                                <p:cTn id="43" nodeType="clickEffect" presetClass="entr" presetSubtype="8" presetID="22" grpId="5" fill="hold">
                                  <p:stCondLst>
                                    <p:cond delay="0"/>
                                  </p:stCondLst>
                                  <p:iterate type="el" backwards="0">
                                    <p:tmAbs val="0"/>
                                  </p:iterate>
                                  <p:childTnLst>
                                    <p:set>
                                      <p:cBhvr>
                                        <p:cTn id="44" fill="hold"/>
                                        <p:tgtEl>
                                          <p:spTgt spid="273"/>
                                        </p:tgtEl>
                                        <p:attrNameLst>
                                          <p:attrName>style.visibility</p:attrName>
                                        </p:attrNameLst>
                                      </p:cBhvr>
                                      <p:to>
                                        <p:strVal val="visible"/>
                                      </p:to>
                                    </p:set>
                                    <p:animEffect filter="wipe(left)" transition="in">
                                      <p:cBhvr>
                                        <p:cTn id="45" dur="500"/>
                                        <p:tgtEl>
                                          <p:spTgt spid="2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8" grpId="4"/>
      <p:bldP build="p" bldLvl="5" animBg="1" rev="0" advAuto="0" spid="270" grpId="1"/>
      <p:bldP build="p" bldLvl="5" animBg="1" rev="0" advAuto="0" spid="272" grpId="3"/>
      <p:bldP build="whole" bldLvl="1" animBg="1" rev="0" advAuto="0" spid="273" grpId="5"/>
      <p:bldP build="p" bldLvl="5" animBg="1" rev="0" advAuto="0" spid="271" grpId="2"/>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5" name="Shape 275"/>
          <p:cNvSpPr/>
          <p:nvPr>
            <p:ph type="title"/>
          </p:nvPr>
        </p:nvSpPr>
        <p:spPr>
          <a:prstGeom prst="rect">
            <a:avLst/>
          </a:prstGeom>
        </p:spPr>
        <p:txBody>
          <a:bodyPr/>
          <a:lstStyle/>
          <a:p>
            <a:pPr lvl="0">
              <a:defRPr sz="1800">
                <a:uFillTx/>
              </a:defRPr>
            </a:pPr>
            <a:r>
              <a:rPr sz="1200">
                <a:uFill>
                  <a:solidFill/>
                </a:uFill>
              </a:rPr>
              <a:t>Example 5</a:t>
            </a:r>
          </a:p>
        </p:txBody>
      </p:sp>
      <p:sp>
        <p:nvSpPr>
          <p:cNvPr id="276" name="Shape 276"/>
          <p:cNvSpPr/>
          <p:nvPr/>
        </p:nvSpPr>
        <p:spPr>
          <a:xfrm>
            <a:off x="533400" y="1503362"/>
            <a:ext cx="8242300" cy="1092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1755139" indent="-1370012">
              <a:lnSpc>
                <a:spcPct val="90000"/>
              </a:lnSpc>
              <a:spcBef>
                <a:spcPts val="500"/>
              </a:spcBef>
              <a:buClr>
                <a:srgbClr val="FFFFFF"/>
              </a:buClr>
              <a:buFont typeface="Arial"/>
              <a:defRPr>
                <a:uFillTx/>
              </a:defRPr>
            </a:pPr>
            <a:r>
              <a:rPr b="1" sz="2400">
                <a:solidFill>
                  <a:srgbClr val="0068AD"/>
                </a:solidFill>
                <a:uFill>
                  <a:solidFill>
                    <a:srgbClr val="0068AD"/>
                  </a:solidFill>
                </a:uFill>
              </a:rPr>
              <a:t>Answer:</a:t>
            </a:r>
            <a:r>
              <a:rPr sz="2400">
                <a:solidFill>
                  <a:srgbClr val="E9332C"/>
                </a:solidFill>
                <a:uFill>
                  <a:solidFill>
                    <a:srgbClr val="E9332C"/>
                  </a:solidFill>
                </a:uFill>
              </a:rPr>
              <a:t> 	To solve the equation, you first subtract 75 and then divide by 14. The correct answer </a:t>
            </a:r>
            <a:br>
              <a:rPr sz="2400">
                <a:solidFill>
                  <a:srgbClr val="E9332C"/>
                </a:solidFill>
                <a:uFill>
                  <a:solidFill>
                    <a:srgbClr val="E9332C"/>
                  </a:solidFill>
                </a:uFill>
              </a:rPr>
            </a:br>
            <a:r>
              <a:rPr sz="2400">
                <a:solidFill>
                  <a:srgbClr val="E9332C"/>
                </a:solidFill>
                <a:uFill>
                  <a:solidFill>
                    <a:srgbClr val="E9332C"/>
                  </a:solidFill>
                </a:uFill>
              </a:rPr>
              <a:t>is C. </a:t>
            </a:r>
          </a:p>
        </p:txBody>
      </p:sp>
      <p:sp>
        <p:nvSpPr>
          <p:cNvPr id="277" name="Shape 277"/>
          <p:cNvSpPr/>
          <p:nvPr/>
        </p:nvSpPr>
        <p:spPr>
          <a:xfrm>
            <a:off x="533400" y="3368675"/>
            <a:ext cx="7894638" cy="17399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3540">
              <a:lnSpc>
                <a:spcPct val="90000"/>
              </a:lnSpc>
              <a:spcBef>
                <a:spcPts val="500"/>
              </a:spcBef>
              <a:buClr>
                <a:srgbClr val="FFFFFF"/>
              </a:buClr>
              <a:buFont typeface="Arial"/>
              <a:defRPr sz="2400"/>
            </a:lvl1pPr>
          </a:lstStyle>
          <a:p>
            <a:pPr lvl="0">
              <a:defRPr sz="1800">
                <a:uFillTx/>
              </a:defRPr>
            </a:pPr>
            <a:r>
              <a:rPr sz="2400">
                <a:uFill>
                  <a:solidFill/>
                </a:uFill>
              </a:rPr>
              <a:t>When you solve an equation, you undo the steps in evaluating an expression in reverse order of the order of operations. In this equation, you would first undo adding 75 by subtracting 75, then undo multiplying by 14 by dividing by 14.</a:t>
            </a:r>
          </a:p>
        </p:txBody>
      </p:sp>
      <p:sp>
        <p:nvSpPr>
          <p:cNvPr id="278" name="Shape 278"/>
          <p:cNvSpPr/>
          <p:nvPr>
            <p:ph type="body" idx="4294967295"/>
          </p:nvPr>
        </p:nvSpPr>
        <p:spPr>
          <a:xfrm>
            <a:off x="533400" y="2746375"/>
            <a:ext cx="8229600" cy="21717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indent="0">
              <a:buClr>
                <a:srgbClr val="0068AD"/>
              </a:buClr>
              <a:buSzTx/>
              <a:buFont typeface="Arial"/>
              <a:buNone/>
              <a:defRPr b="1" sz="2400">
                <a:solidFill>
                  <a:srgbClr val="0068AD"/>
                </a:solidFill>
                <a:uFill>
                  <a:solidFill>
                    <a:srgbClr val="0068AD"/>
                  </a:solidFill>
                </a:uFill>
              </a:defRPr>
            </a:lvl1pPr>
          </a:lstStyle>
          <a:p>
            <a:pPr lvl="0">
              <a:defRPr b="0" sz="1800">
                <a:solidFill>
                  <a:srgbClr val="000000"/>
                </a:solidFill>
                <a:uFillTx/>
              </a:defRPr>
            </a:pPr>
            <a:r>
              <a:rPr b="1" sz="2400">
                <a:solidFill>
                  <a:srgbClr val="0068AD"/>
                </a:solidFill>
                <a:uFill>
                  <a:solidFill>
                    <a:srgbClr val="0068AD"/>
                  </a:solidFill>
                </a:uFill>
              </a:rPr>
              <a:t>Check</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76"/>
                                        </p:tgtEl>
                                        <p:attrNameLst>
                                          <p:attrName>style.visibility</p:attrName>
                                        </p:attrNameLst>
                                      </p:cBhvr>
                                      <p:to>
                                        <p:strVal val="visible"/>
                                      </p:to>
                                    </p:set>
                                    <p:animEffect filter="wipe(left)" transition="in">
                                      <p:cBhvr>
                                        <p:cTn id="7" dur="500"/>
                                        <p:tgtEl>
                                          <p:spTgt spid="276"/>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278">
                                            <p:bg/>
                                          </p:spTgt>
                                        </p:tgtEl>
                                        <p:attrNameLst>
                                          <p:attrName>style.visibility</p:attrName>
                                        </p:attrNameLst>
                                      </p:cBhvr>
                                      <p:to>
                                        <p:strVal val="visible"/>
                                      </p:to>
                                    </p:set>
                                    <p:animEffect filter="wipe(left)" transition="in">
                                      <p:cBhvr>
                                        <p:cTn id="12" dur="500"/>
                                        <p:tgtEl>
                                          <p:spTgt spid="278">
                                            <p:bg/>
                                          </p:spTgt>
                                        </p:tgtEl>
                                      </p:cBhvr>
                                    </p:animEffect>
                                  </p:childTnLst>
                                </p:cTn>
                              </p:par>
                              <p:par>
                                <p:cTn id="13" presetClass="entr" presetSubtype="8" presetID="22" grpId="2" fill="hold">
                                  <p:stCondLst>
                                    <p:cond delay="0"/>
                                  </p:stCondLst>
                                  <p:iterate type="el" backwards="0">
                                    <p:tmAbs val="0"/>
                                  </p:iterate>
                                  <p:childTnLst>
                                    <p:set>
                                      <p:cBhvr>
                                        <p:cTn id="14" fill="hold"/>
                                        <p:tgtEl>
                                          <p:spTgt spid="278">
                                            <p:txEl>
                                              <p:pRg st="0" end="0"/>
                                            </p:txEl>
                                          </p:spTgt>
                                        </p:tgtEl>
                                        <p:attrNameLst>
                                          <p:attrName>style.visibility</p:attrName>
                                        </p:attrNameLst>
                                      </p:cBhvr>
                                      <p:to>
                                        <p:strVal val="visible"/>
                                      </p:to>
                                    </p:set>
                                    <p:animEffect filter="wipe(left)" transition="in">
                                      <p:cBhvr>
                                        <p:cTn id="15" dur="500"/>
                                        <p:tgtEl>
                                          <p:spTgt spid="27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3" fill="hold">
                                  <p:stCondLst>
                                    <p:cond delay="0"/>
                                  </p:stCondLst>
                                  <p:iterate type="el" backwards="0">
                                    <p:tmAbs val="0"/>
                                  </p:iterate>
                                  <p:childTnLst>
                                    <p:set>
                                      <p:cBhvr>
                                        <p:cTn id="19" fill="hold"/>
                                        <p:tgtEl>
                                          <p:spTgt spid="277">
                                            <p:bg/>
                                          </p:spTgt>
                                        </p:tgtEl>
                                        <p:attrNameLst>
                                          <p:attrName>style.visibility</p:attrName>
                                        </p:attrNameLst>
                                      </p:cBhvr>
                                      <p:to>
                                        <p:strVal val="visible"/>
                                      </p:to>
                                    </p:set>
                                    <p:animEffect filter="wipe(left)" transition="in">
                                      <p:cBhvr>
                                        <p:cTn id="20" dur="500"/>
                                        <p:tgtEl>
                                          <p:spTgt spid="277">
                                            <p:bg/>
                                          </p:spTgt>
                                        </p:tgtEl>
                                      </p:cBhvr>
                                    </p:animEffect>
                                  </p:childTnLst>
                                </p:cTn>
                              </p:par>
                              <p:par>
                                <p:cTn id="21" presetClass="entr" presetSubtype="8" presetID="22" grpId="3" fill="hold">
                                  <p:stCondLst>
                                    <p:cond delay="0"/>
                                  </p:stCondLst>
                                  <p:iterate type="el" backwards="0">
                                    <p:tmAbs val="0"/>
                                  </p:iterate>
                                  <p:childTnLst>
                                    <p:set>
                                      <p:cBhvr>
                                        <p:cTn id="22" fill="hold"/>
                                        <p:tgtEl>
                                          <p:spTgt spid="277">
                                            <p:txEl>
                                              <p:pRg st="0" end="0"/>
                                            </p:txEl>
                                          </p:spTgt>
                                        </p:tgtEl>
                                        <p:attrNameLst>
                                          <p:attrName>style.visibility</p:attrName>
                                        </p:attrNameLst>
                                      </p:cBhvr>
                                      <p:to>
                                        <p:strVal val="visible"/>
                                      </p:to>
                                    </p:set>
                                    <p:animEffect filter="wipe(left)" transition="in">
                                      <p:cBhvr>
                                        <p:cTn id="23" dur="500"/>
                                        <p:tgtEl>
                                          <p:spTgt spid="277">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7" grpId="3"/>
      <p:bldP build="p" bldLvl="1" animBg="1" rev="0" advAuto="0" spid="278" grpId="2"/>
      <p:bldP build="whole" bldLvl="1" animBg="1" rev="0" advAuto="0" spid="276" grpId="1"/>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0" name="Shape 280"/>
          <p:cNvSpPr/>
          <p:nvPr>
            <p:ph type="title"/>
          </p:nvPr>
        </p:nvSpPr>
        <p:spPr>
          <a:prstGeom prst="rect">
            <a:avLst/>
          </a:prstGeom>
        </p:spPr>
        <p:txBody>
          <a:bodyPr/>
          <a:lstStyle/>
          <a:p>
            <a:pPr lvl="0">
              <a:defRPr sz="1800">
                <a:uFillTx/>
              </a:defRPr>
            </a:pPr>
            <a:r>
              <a:rPr sz="1200">
                <a:uFill>
                  <a:solidFill/>
                </a:uFill>
              </a:rPr>
              <a:t>Example 5</a:t>
            </a:r>
          </a:p>
        </p:txBody>
      </p:sp>
      <p:sp>
        <p:nvSpPr>
          <p:cNvPr id="281" name="Shape 281"/>
          <p:cNvSpPr/>
          <p:nvPr/>
        </p:nvSpPr>
        <p:spPr>
          <a:xfrm>
            <a:off x="838200" y="3587750"/>
            <a:ext cx="4241800" cy="27432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85000"/>
              </a:lnSpc>
              <a:spcBef>
                <a:spcPts val="400"/>
              </a:spcBef>
              <a:buClr>
                <a:srgbClr val="0068AD"/>
              </a:buClr>
              <a:buFont typeface="Arial"/>
              <a:defRPr>
                <a:uFillTx/>
              </a:defRPr>
            </a:pPr>
            <a:r>
              <a:rPr b="1" sz="2400">
                <a:solidFill>
                  <a:srgbClr val="0068AD"/>
                </a:solidFill>
                <a:uFill>
                  <a:solidFill>
                    <a:srgbClr val="0068AD"/>
                  </a:solidFill>
                </a:uFill>
              </a:rPr>
              <a:t>A.</a:t>
            </a:r>
            <a:r>
              <a:rPr b="1" sz="2400">
                <a:uFill>
                  <a:solidFill/>
                </a:uFill>
              </a:rPr>
              <a:t>	Divide 125 by 6. </a:t>
            </a:r>
            <a:br>
              <a:rPr b="1" sz="2400">
                <a:uFill>
                  <a:solidFill/>
                </a:uFill>
              </a:rPr>
            </a:br>
            <a:r>
              <a:rPr b="1" sz="2400">
                <a:uFill>
                  <a:solidFill/>
                </a:uFill>
              </a:rPr>
              <a:t>Then subtract 17.</a:t>
            </a:r>
            <a:endParaRPr b="1" sz="2400">
              <a:uFill>
                <a:solidFill/>
              </a:uFill>
            </a:endParaRPr>
          </a:p>
          <a:p>
            <a:pPr lvl="0" marL="574040" indent="-533400">
              <a:lnSpc>
                <a:spcPct val="85000"/>
              </a:lnSpc>
              <a:spcBef>
                <a:spcPts val="400"/>
              </a:spcBef>
              <a:buClr>
                <a:srgbClr val="0068AD"/>
              </a:buClr>
              <a:buFont typeface="Arial"/>
              <a:defRPr>
                <a:uFillTx/>
              </a:defRPr>
            </a:pPr>
            <a:r>
              <a:rPr b="1" sz="2400">
                <a:solidFill>
                  <a:srgbClr val="0068AD"/>
                </a:solidFill>
                <a:uFill>
                  <a:solidFill>
                    <a:srgbClr val="0068AD"/>
                  </a:solidFill>
                </a:uFill>
              </a:rPr>
              <a:t>B.</a:t>
            </a:r>
            <a:r>
              <a:rPr b="1" sz="2400">
                <a:uFill>
                  <a:solidFill/>
                </a:uFill>
              </a:rPr>
              <a:t>	Subtract 6 from 125. </a:t>
            </a:r>
            <a:br>
              <a:rPr b="1" sz="2400">
                <a:uFill>
                  <a:solidFill/>
                </a:uFill>
              </a:rPr>
            </a:br>
            <a:r>
              <a:rPr b="1" sz="2400">
                <a:uFill>
                  <a:solidFill/>
                </a:uFill>
              </a:rPr>
              <a:t>Then divide by 17.</a:t>
            </a:r>
            <a:endParaRPr b="1" sz="2400">
              <a:uFill>
                <a:solidFill/>
              </a:uFill>
            </a:endParaRPr>
          </a:p>
          <a:p>
            <a:pPr lvl="0" marL="574040" indent="-533400">
              <a:lnSpc>
                <a:spcPct val="85000"/>
              </a:lnSpc>
              <a:spcBef>
                <a:spcPts val="400"/>
              </a:spcBef>
              <a:buClr>
                <a:srgbClr val="0068AD"/>
              </a:buClr>
              <a:buFont typeface="Arial"/>
              <a:defRPr>
                <a:uFillTx/>
              </a:defRPr>
            </a:pPr>
            <a:r>
              <a:rPr b="1" sz="2400">
                <a:solidFill>
                  <a:srgbClr val="0068AD"/>
                </a:solidFill>
                <a:uFill>
                  <a:solidFill>
                    <a:srgbClr val="0068AD"/>
                  </a:solidFill>
                </a:uFill>
              </a:rPr>
              <a:t>C.</a:t>
            </a:r>
            <a:r>
              <a:rPr b="1" sz="2400">
                <a:uFill>
                  <a:solidFill/>
                </a:uFill>
              </a:rPr>
              <a:t>	Subtract 17 from 125. </a:t>
            </a:r>
            <a:br>
              <a:rPr b="1" sz="2400">
                <a:uFill>
                  <a:solidFill/>
                </a:uFill>
              </a:rPr>
            </a:br>
            <a:r>
              <a:rPr b="1" sz="2400">
                <a:uFill>
                  <a:solidFill/>
                </a:uFill>
              </a:rPr>
              <a:t>Then divide by 6.</a:t>
            </a:r>
            <a:endParaRPr b="1" sz="2400">
              <a:uFill>
                <a:solidFill/>
              </a:uFill>
            </a:endParaRPr>
          </a:p>
          <a:p>
            <a:pPr lvl="0" marL="574040" indent="-533400">
              <a:lnSpc>
                <a:spcPct val="85000"/>
              </a:lnSpc>
              <a:spcBef>
                <a:spcPts val="400"/>
              </a:spcBef>
              <a:buClr>
                <a:srgbClr val="0068AD"/>
              </a:buClr>
              <a:buFont typeface="Arial"/>
              <a:defRPr>
                <a:uFillTx/>
              </a:defRPr>
            </a:pPr>
            <a:r>
              <a:rPr b="1" sz="2400">
                <a:solidFill>
                  <a:srgbClr val="0068AD"/>
                </a:solidFill>
                <a:uFill>
                  <a:solidFill>
                    <a:srgbClr val="0068AD"/>
                  </a:solidFill>
                </a:uFill>
              </a:rPr>
              <a:t>D.</a:t>
            </a:r>
            <a:r>
              <a:rPr b="1" sz="2400">
                <a:uFill>
                  <a:solidFill/>
                </a:uFill>
              </a:rPr>
              <a:t>	Subtract 125 from 17. Then divide by 17.</a:t>
            </a:r>
          </a:p>
        </p:txBody>
      </p:sp>
      <p:sp>
        <p:nvSpPr>
          <p:cNvPr id="282" name="Shape 282"/>
          <p:cNvSpPr/>
          <p:nvPr/>
        </p:nvSpPr>
        <p:spPr>
          <a:xfrm>
            <a:off x="476250" y="1285875"/>
            <a:ext cx="8032750" cy="22733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85000"/>
              </a:lnSpc>
              <a:buClr>
                <a:srgbClr val="0068AD"/>
              </a:buClr>
              <a:buFont typeface="Arial"/>
              <a:defRPr>
                <a:uFillTx/>
              </a:defRPr>
            </a:pPr>
            <a:r>
              <a:rPr b="1" sz="2400">
                <a:solidFill>
                  <a:srgbClr val="0068AD"/>
                </a:solidFill>
                <a:uFill>
                  <a:solidFill>
                    <a:srgbClr val="0068AD"/>
                  </a:solidFill>
                </a:uFill>
              </a:rPr>
              <a:t>Adrienne is saving to buy a new MP3 player that costs $125. She has a summer job where she earns $6 per hour. She already has $17. The equation </a:t>
            </a:r>
            <a:br>
              <a:rPr b="1" sz="2400">
                <a:solidFill>
                  <a:srgbClr val="0068AD"/>
                </a:solidFill>
                <a:uFill>
                  <a:solidFill>
                    <a:srgbClr val="0068AD"/>
                  </a:solidFill>
                </a:uFill>
              </a:rPr>
            </a:br>
            <a:r>
              <a:rPr b="1" sz="2400">
                <a:solidFill>
                  <a:srgbClr val="0068AD"/>
                </a:solidFill>
                <a:uFill>
                  <a:solidFill>
                    <a:srgbClr val="0068AD"/>
                  </a:solidFill>
                </a:uFill>
              </a:rPr>
              <a:t>17 + 6</a:t>
            </a:r>
            <a:r>
              <a:rPr b="1" i="1" sz="2400">
                <a:solidFill>
                  <a:srgbClr val="0068AD"/>
                </a:solidFill>
                <a:uFill>
                  <a:solidFill>
                    <a:srgbClr val="0068AD"/>
                  </a:solidFill>
                </a:uFill>
              </a:rPr>
              <a:t>h</a:t>
            </a:r>
            <a:r>
              <a:rPr b="1" sz="2400">
                <a:solidFill>
                  <a:srgbClr val="0068AD"/>
                </a:solidFill>
                <a:uFill>
                  <a:solidFill>
                    <a:srgbClr val="0068AD"/>
                  </a:solidFill>
                </a:uFill>
              </a:rPr>
              <a:t> = 125 can be used to find how many hours Marissa will need to work to pay for her player. Which series of steps can be used to solve the equation?</a:t>
            </a:r>
          </a:p>
        </p:txBody>
      </p:sp>
      <p:sp>
        <p:nvSpPr>
          <p:cNvPr id="283" name="Shape 283"/>
          <p:cNvSpPr/>
          <p:nvPr/>
        </p:nvSpPr>
        <p:spPr>
          <a:xfrm>
            <a:off x="847725" y="5016500"/>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284" name="Check Progress.png"/>
          <p:cNvPicPr/>
          <p:nvPr/>
        </p:nvPicPr>
        <p:blipFill>
          <a:blip r:embed="rId2">
            <a:extLst/>
          </a:blip>
          <a:stretch>
            <a:fillRect/>
          </a:stretch>
        </p:blipFill>
        <p:spPr>
          <a:xfrm>
            <a:off x="5467350" y="822325"/>
            <a:ext cx="2236788" cy="401638"/>
          </a:xfrm>
          <a:prstGeom prst="rect">
            <a:avLst/>
          </a:prstGeom>
          <a:ln w="12700">
            <a:miter lim="400000"/>
          </a:ln>
        </p:spPr>
      </p:pic>
      <p:pic>
        <p:nvPicPr>
          <p:cNvPr id="285" name="CheckPointICON.jpg"/>
          <p:cNvPicPr/>
          <p:nvPr/>
        </p:nvPicPr>
        <p:blipFill>
          <a:blip r:embed="rId3">
            <a:extLst/>
          </a:blip>
          <a:stretch>
            <a:fillRect/>
          </a:stretch>
        </p:blipFill>
        <p:spPr>
          <a:xfrm>
            <a:off x="7772400" y="841375"/>
            <a:ext cx="917576" cy="282576"/>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84"/>
                                        </p:tgtEl>
                                        <p:attrNameLst>
                                          <p:attrName>style.visibility</p:attrName>
                                        </p:attrNameLst>
                                      </p:cBhvr>
                                      <p:to>
                                        <p:strVal val="visible"/>
                                      </p:to>
                                    </p:set>
                                    <p:animEffect filter="wipe(left)" transition="in">
                                      <p:cBhvr>
                                        <p:cTn id="7" dur="500"/>
                                        <p:tgtEl>
                                          <p:spTgt spid="284"/>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285"/>
                                        </p:tgtEl>
                                        <p:attrNameLst>
                                          <p:attrName>style.visibility</p:attrName>
                                        </p:attrNameLst>
                                      </p:cBhvr>
                                      <p:to>
                                        <p:strVal val="visible"/>
                                      </p:to>
                                    </p:set>
                                    <p:animEffect filter="fade" transition="in">
                                      <p:cBhvr>
                                        <p:cTn id="11" dur="500"/>
                                        <p:tgtEl>
                                          <p:spTgt spid="285"/>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282"/>
                                        </p:tgtEl>
                                        <p:attrNameLst>
                                          <p:attrName>style.visibility</p:attrName>
                                        </p:attrNameLst>
                                      </p:cBhvr>
                                      <p:to>
                                        <p:strVal val="visible"/>
                                      </p:to>
                                    </p:set>
                                    <p:animEffect filter="wipe(left)" transition="in">
                                      <p:cBhvr>
                                        <p:cTn id="15" dur="500"/>
                                        <p:tgtEl>
                                          <p:spTgt spid="282"/>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281"/>
                                        </p:tgtEl>
                                        <p:attrNameLst>
                                          <p:attrName>style.visibility</p:attrName>
                                        </p:attrNameLst>
                                      </p:cBhvr>
                                      <p:to>
                                        <p:strVal val="visible"/>
                                      </p:to>
                                    </p:set>
                                    <p:animEffect filter="wipe(left)" transition="in">
                                      <p:cBhvr>
                                        <p:cTn id="19" dur="500"/>
                                        <p:tgtEl>
                                          <p:spTgt spid="281"/>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1" presetID="2" grpId="5" fill="hold">
                                  <p:stCondLst>
                                    <p:cond delay="0"/>
                                  </p:stCondLst>
                                  <p:iterate type="el" backwards="0">
                                    <p:tmAbs val="0"/>
                                  </p:iterate>
                                  <p:childTnLst>
                                    <p:set>
                                      <p:cBhvr>
                                        <p:cTn id="23" fill="hold"/>
                                        <p:tgtEl>
                                          <p:spTgt spid="283"/>
                                        </p:tgtEl>
                                        <p:attrNameLst>
                                          <p:attrName>style.visibility</p:attrName>
                                        </p:attrNameLst>
                                      </p:cBhvr>
                                      <p:to>
                                        <p:strVal val="visible"/>
                                      </p:to>
                                    </p:set>
                                    <p:anim calcmode="lin" valueType="num">
                                      <p:cBhvr>
                                        <p:cTn id="24" dur="1822" fill="hold"/>
                                        <p:tgtEl>
                                          <p:spTgt spid="283"/>
                                        </p:tgtEl>
                                        <p:attrNameLst>
                                          <p:attrName>ppt_x</p:attrName>
                                        </p:attrNameLst>
                                      </p:cBhvr>
                                      <p:tavLst>
                                        <p:tav tm="0">
                                          <p:val>
                                            <p:strVal val="#ppt_x"/>
                                          </p:val>
                                        </p:tav>
                                        <p:tav tm="100000">
                                          <p:val>
                                            <p:strVal val="#ppt_x"/>
                                          </p:val>
                                        </p:tav>
                                      </p:tavLst>
                                    </p:anim>
                                    <p:anim calcmode="lin" valueType="num">
                                      <p:cBhvr>
                                        <p:cTn id="25" dur="1822" fill="hold"/>
                                        <p:tgtEl>
                                          <p:spTgt spid="28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1" grpId="4"/>
      <p:bldP build="whole" bldLvl="1" animBg="1" rev="0" advAuto="0" spid="283" grpId="5"/>
      <p:bldP build="whole" bldLvl="1" animBg="1" rev="0" advAuto="0" spid="282" grpId="3"/>
      <p:bldP build="whole" bldLvl="1" animBg="1" rev="0" advAuto="0" spid="284" grpId="1"/>
      <p:bldP build="whole" bldLvl="1" animBg="1" rev="0" advAuto="0" spid="285" grpId="2"/>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7" name="Shape 287"/>
          <p:cNvSpPr/>
          <p:nvPr>
            <p:ph type="title"/>
          </p:nvPr>
        </p:nvSpPr>
        <p:spPr>
          <a:prstGeom prst="rect">
            <a:avLst/>
          </a:prstGeom>
        </p:spPr>
        <p:txBody>
          <a:bodyPr/>
          <a:lstStyle/>
          <a:p>
            <a:pPr lvl="0">
              <a:defRPr sz="1800">
                <a:uFillTx/>
              </a:defRPr>
            </a:pPr>
            <a:r>
              <a:rPr sz="1200">
                <a:uFill>
                  <a:solidFill/>
                </a:uFill>
              </a:rPr>
              <a:t>End of the Lesson</a:t>
            </a:r>
          </a:p>
        </p:txBody>
      </p:sp>
    </p:spTree>
  </p:cSld>
  <p:clrMapOvr>
    <a:masterClrMapping/>
  </p:clrMapOvr>
  <p:transition spd="fast" advClick="1">
    <p:dissolve/>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1</a:t>
            </a:r>
          </a:p>
        </p:txBody>
      </p:sp>
      <p:sp>
        <p:nvSpPr>
          <p:cNvPr id="115" name="Shape 115"/>
          <p:cNvSpPr/>
          <p:nvPr/>
        </p:nvSpPr>
        <p:spPr>
          <a:xfrm>
            <a:off x="1066800" y="2400300"/>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24</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–12</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–18</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–24</a:t>
            </a:r>
          </a:p>
        </p:txBody>
      </p:sp>
      <p:sp>
        <p:nvSpPr>
          <p:cNvPr id="116" name="Shape 116"/>
          <p:cNvSpPr/>
          <p:nvPr/>
        </p:nvSpPr>
        <p:spPr>
          <a:xfrm>
            <a:off x="533400" y="4343400"/>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17" name="5Min Num_1.png"/>
          <p:cNvPicPr/>
          <p:nvPr/>
        </p:nvPicPr>
        <p:blipFill>
          <a:blip r:embed="rId2">
            <a:extLst/>
          </a:blip>
          <a:stretch>
            <a:fillRect/>
          </a:stretch>
        </p:blipFill>
        <p:spPr>
          <a:xfrm>
            <a:off x="614362" y="1647825"/>
            <a:ext cx="457201" cy="422276"/>
          </a:xfrm>
          <a:prstGeom prst="rect">
            <a:avLst/>
          </a:prstGeom>
          <a:ln w="12700">
            <a:miter lim="400000"/>
          </a:ln>
        </p:spPr>
      </p:pic>
      <p:pic>
        <p:nvPicPr>
          <p:cNvPr id="118" name="4-5-1.png"/>
          <p:cNvPicPr/>
          <p:nvPr/>
        </p:nvPicPr>
        <p:blipFill>
          <a:blip r:embed="rId3">
            <a:extLst/>
          </a:blip>
          <a:stretch>
            <a:fillRect/>
          </a:stretch>
        </p:blipFill>
        <p:spPr>
          <a:xfrm>
            <a:off x="1066800" y="1476375"/>
            <a:ext cx="5219700" cy="804863"/>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17"/>
                                        </p:tgtEl>
                                        <p:attrNameLst>
                                          <p:attrName>style.visibility</p:attrName>
                                        </p:attrNameLst>
                                      </p:cBhvr>
                                      <p:to>
                                        <p:strVal val="visible"/>
                                      </p:to>
                                    </p:set>
                                    <p:animEffect filter="fade" transition="in">
                                      <p:cBhvr>
                                        <p:cTn id="7" dur="500"/>
                                        <p:tgtEl>
                                          <p:spTgt spid="117"/>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18"/>
                                        </p:tgtEl>
                                        <p:attrNameLst>
                                          <p:attrName>style.visibility</p:attrName>
                                        </p:attrNameLst>
                                      </p:cBhvr>
                                      <p:to>
                                        <p:strVal val="visible"/>
                                      </p:to>
                                    </p:set>
                                    <p:animEffect filter="wipe(left)" transition="in">
                                      <p:cBhvr>
                                        <p:cTn id="11" dur="500"/>
                                        <p:tgtEl>
                                          <p:spTgt spid="118"/>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15"/>
                                        </p:tgtEl>
                                        <p:attrNameLst>
                                          <p:attrName>style.visibility</p:attrName>
                                        </p:attrNameLst>
                                      </p:cBhvr>
                                      <p:to>
                                        <p:strVal val="visible"/>
                                      </p:to>
                                    </p:set>
                                    <p:animEffect filter="wipe(left)" transition="in">
                                      <p:cBhvr>
                                        <p:cTn id="15" dur="500"/>
                                        <p:tgtEl>
                                          <p:spTgt spid="115"/>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16"/>
                                        </p:tgtEl>
                                        <p:attrNameLst>
                                          <p:attrName>style.visibility</p:attrName>
                                        </p:attrNameLst>
                                      </p:cBhvr>
                                      <p:to>
                                        <p:strVal val="visible"/>
                                      </p:to>
                                    </p:set>
                                    <p:anim calcmode="lin" valueType="num">
                                      <p:cBhvr>
                                        <p:cTn id="20" dur="500" fill="hold"/>
                                        <p:tgtEl>
                                          <p:spTgt spid="116"/>
                                        </p:tgtEl>
                                        <p:attrNameLst>
                                          <p:attrName>ppt_x</p:attrName>
                                        </p:attrNameLst>
                                      </p:cBhvr>
                                      <p:tavLst>
                                        <p:tav tm="0">
                                          <p:val>
                                            <p:strVal val="0-#ppt_w/2"/>
                                          </p:val>
                                        </p:tav>
                                        <p:tav tm="100000">
                                          <p:val>
                                            <p:strVal val="#ppt_x"/>
                                          </p:val>
                                        </p:tav>
                                      </p:tavLst>
                                    </p:anim>
                                    <p:anim calcmode="lin" valueType="num">
                                      <p:cBhvr>
                                        <p:cTn id="21" dur="500" fill="hold"/>
                                        <p:tgtEl>
                                          <p:spTgt spid="1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7" grpId="1"/>
      <p:bldP build="whole" bldLvl="1" animBg="1" rev="0" advAuto="0" spid="118" grpId="2"/>
      <p:bldP build="whole" bldLvl="1" animBg="1" rev="0" advAuto="0" spid="115" grpId="3"/>
      <p:bldP build="whole" bldLvl="1" animBg="1" rev="0" advAuto="0" spid="116" grpId="4"/>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2</a:t>
            </a:r>
          </a:p>
        </p:txBody>
      </p:sp>
      <p:sp>
        <p:nvSpPr>
          <p:cNvPr id="121" name="Shape 121"/>
          <p:cNvSpPr/>
          <p:nvPr/>
        </p:nvSpPr>
        <p:spPr>
          <a:xfrm>
            <a:off x="1066800" y="2400300"/>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9</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7</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–7</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–8</a:t>
            </a:r>
          </a:p>
        </p:txBody>
      </p:sp>
      <p:sp>
        <p:nvSpPr>
          <p:cNvPr id="122" name="Shape 122"/>
          <p:cNvSpPr/>
          <p:nvPr/>
        </p:nvSpPr>
        <p:spPr>
          <a:xfrm>
            <a:off x="685800" y="1657350"/>
            <a:ext cx="80264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612140" indent="-228600">
              <a:lnSpc>
                <a:spcPct val="90000"/>
              </a:lnSpc>
              <a:buClr>
                <a:srgbClr val="0068AD"/>
              </a:buClr>
              <a:buFont typeface="Arial"/>
              <a:defRPr>
                <a:uFillTx/>
              </a:defRPr>
            </a:pPr>
            <a:r>
              <a:rPr b="1" sz="2400">
                <a:solidFill>
                  <a:srgbClr val="0068AD"/>
                </a:solidFill>
                <a:uFill>
                  <a:solidFill>
                    <a:srgbClr val="0068AD"/>
                  </a:solidFill>
                </a:uFill>
              </a:rPr>
              <a:t>Solve –3</a:t>
            </a:r>
            <a:r>
              <a:rPr b="1" i="1" sz="2400">
                <a:solidFill>
                  <a:srgbClr val="0068AD"/>
                </a:solidFill>
                <a:uFill>
                  <a:solidFill>
                    <a:srgbClr val="0068AD"/>
                  </a:solidFill>
                </a:uFill>
              </a:rPr>
              <a:t>x</a:t>
            </a:r>
            <a:r>
              <a:rPr b="1" sz="2400">
                <a:solidFill>
                  <a:srgbClr val="0068AD"/>
                </a:solidFill>
                <a:uFill>
                  <a:solidFill>
                    <a:srgbClr val="0068AD"/>
                  </a:solidFill>
                </a:uFill>
              </a:rPr>
              <a:t> = –21. Check your solution.</a:t>
            </a:r>
          </a:p>
        </p:txBody>
      </p:sp>
      <p:sp>
        <p:nvSpPr>
          <p:cNvPr id="123" name="Shape 123"/>
          <p:cNvSpPr/>
          <p:nvPr/>
        </p:nvSpPr>
        <p:spPr>
          <a:xfrm>
            <a:off x="533400" y="3371850"/>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24" name="5Min Num_2.png"/>
          <p:cNvPicPr/>
          <p:nvPr/>
        </p:nvPicPr>
        <p:blipFill>
          <a:blip r:embed="rId2">
            <a:extLst/>
          </a:blip>
          <a:stretch>
            <a:fillRect/>
          </a:stretch>
        </p:blipFill>
        <p:spPr>
          <a:xfrm>
            <a:off x="614362" y="1647825"/>
            <a:ext cx="457201" cy="42068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24"/>
                                        </p:tgtEl>
                                        <p:attrNameLst>
                                          <p:attrName>style.visibility</p:attrName>
                                        </p:attrNameLst>
                                      </p:cBhvr>
                                      <p:to>
                                        <p:strVal val="visible"/>
                                      </p:to>
                                    </p:set>
                                    <p:animEffect filter="fade" transition="in">
                                      <p:cBhvr>
                                        <p:cTn id="7" dur="500"/>
                                        <p:tgtEl>
                                          <p:spTgt spid="124"/>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22"/>
                                        </p:tgtEl>
                                        <p:attrNameLst>
                                          <p:attrName>style.visibility</p:attrName>
                                        </p:attrNameLst>
                                      </p:cBhvr>
                                      <p:to>
                                        <p:strVal val="visible"/>
                                      </p:to>
                                    </p:set>
                                    <p:animEffect filter="wipe(left)" transition="in">
                                      <p:cBhvr>
                                        <p:cTn id="11" dur="500"/>
                                        <p:tgtEl>
                                          <p:spTgt spid="122"/>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21"/>
                                        </p:tgtEl>
                                        <p:attrNameLst>
                                          <p:attrName>style.visibility</p:attrName>
                                        </p:attrNameLst>
                                      </p:cBhvr>
                                      <p:to>
                                        <p:strVal val="visible"/>
                                      </p:to>
                                    </p:set>
                                    <p:animEffect filter="wipe(left)" transition="in">
                                      <p:cBhvr>
                                        <p:cTn id="15" dur="500"/>
                                        <p:tgtEl>
                                          <p:spTgt spid="121"/>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23"/>
                                        </p:tgtEl>
                                        <p:attrNameLst>
                                          <p:attrName>style.visibility</p:attrName>
                                        </p:attrNameLst>
                                      </p:cBhvr>
                                      <p:to>
                                        <p:strVal val="visible"/>
                                      </p:to>
                                    </p:set>
                                    <p:anim calcmode="lin" valueType="num">
                                      <p:cBhvr>
                                        <p:cTn id="20" dur="500" fill="hold"/>
                                        <p:tgtEl>
                                          <p:spTgt spid="123"/>
                                        </p:tgtEl>
                                        <p:attrNameLst>
                                          <p:attrName>ppt_x</p:attrName>
                                        </p:attrNameLst>
                                      </p:cBhvr>
                                      <p:tavLst>
                                        <p:tav tm="0">
                                          <p:val>
                                            <p:strVal val="0-#ppt_w/2"/>
                                          </p:val>
                                        </p:tav>
                                        <p:tav tm="100000">
                                          <p:val>
                                            <p:strVal val="#ppt_x"/>
                                          </p:val>
                                        </p:tav>
                                      </p:tavLst>
                                    </p:anim>
                                    <p:anim calcmode="lin" valueType="num">
                                      <p:cBhvr>
                                        <p:cTn id="21" dur="500" fill="hold"/>
                                        <p:tgtEl>
                                          <p:spTgt spid="1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2" grpId="2"/>
      <p:bldP build="whole" bldLvl="1" animBg="1" rev="0" advAuto="0" spid="123" grpId="4"/>
      <p:bldP build="whole" bldLvl="1" animBg="1" rev="0" advAuto="0" spid="124" grpId="1"/>
      <p:bldP build="whole" bldLvl="1" animBg="1" rev="0" advAuto="0" spid="121" grpId="3"/>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6" name="4-5-3.png"/>
          <p:cNvPicPr/>
          <p:nvPr/>
        </p:nvPicPr>
        <p:blipFill>
          <a:blip r:embed="rId2">
            <a:extLst/>
          </a:blip>
          <a:stretch>
            <a:fillRect/>
          </a:stretch>
        </p:blipFill>
        <p:spPr>
          <a:xfrm>
            <a:off x="1066800" y="1476375"/>
            <a:ext cx="5557838" cy="804863"/>
          </a:xfrm>
          <a:prstGeom prst="rect">
            <a:avLst/>
          </a:prstGeom>
          <a:ln w="12700">
            <a:miter lim="400000"/>
          </a:ln>
        </p:spPr>
      </p:pic>
      <p:sp>
        <p:nvSpPr>
          <p:cNvPr id="127" name="Shape 127"/>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3</a:t>
            </a:r>
          </a:p>
        </p:txBody>
      </p:sp>
      <p:sp>
        <p:nvSpPr>
          <p:cNvPr id="128" name="Shape 128"/>
          <p:cNvSpPr/>
          <p:nvPr/>
        </p:nvSpPr>
        <p:spPr>
          <a:xfrm>
            <a:off x="1066800" y="2400300"/>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38</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36</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34</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32</a:t>
            </a:r>
          </a:p>
        </p:txBody>
      </p:sp>
      <p:sp>
        <p:nvSpPr>
          <p:cNvPr id="129" name="Shape 129"/>
          <p:cNvSpPr/>
          <p:nvPr/>
        </p:nvSpPr>
        <p:spPr>
          <a:xfrm>
            <a:off x="533400" y="5249862"/>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30" name="5Min Num_3.png"/>
          <p:cNvPicPr/>
          <p:nvPr/>
        </p:nvPicPr>
        <p:blipFill>
          <a:blip r:embed="rId3">
            <a:extLst/>
          </a:blip>
          <a:stretch>
            <a:fillRect/>
          </a:stretch>
        </p:blipFill>
        <p:spPr>
          <a:xfrm>
            <a:off x="614362" y="1647825"/>
            <a:ext cx="457201" cy="42068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30"/>
                                        </p:tgtEl>
                                        <p:attrNameLst>
                                          <p:attrName>style.visibility</p:attrName>
                                        </p:attrNameLst>
                                      </p:cBhvr>
                                      <p:to>
                                        <p:strVal val="visible"/>
                                      </p:to>
                                    </p:set>
                                    <p:animEffect filter="fade" transition="in">
                                      <p:cBhvr>
                                        <p:cTn id="7" dur="500"/>
                                        <p:tgtEl>
                                          <p:spTgt spid="130"/>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26"/>
                                        </p:tgtEl>
                                        <p:attrNameLst>
                                          <p:attrName>style.visibility</p:attrName>
                                        </p:attrNameLst>
                                      </p:cBhvr>
                                      <p:to>
                                        <p:strVal val="visible"/>
                                      </p:to>
                                    </p:set>
                                    <p:animEffect filter="wipe(left)" transition="in">
                                      <p:cBhvr>
                                        <p:cTn id="11" dur="500"/>
                                        <p:tgtEl>
                                          <p:spTgt spid="126"/>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28"/>
                                        </p:tgtEl>
                                        <p:attrNameLst>
                                          <p:attrName>style.visibility</p:attrName>
                                        </p:attrNameLst>
                                      </p:cBhvr>
                                      <p:to>
                                        <p:strVal val="visible"/>
                                      </p:to>
                                    </p:set>
                                    <p:animEffect filter="wipe(left)" transition="in">
                                      <p:cBhvr>
                                        <p:cTn id="15" dur="500"/>
                                        <p:tgtEl>
                                          <p:spTgt spid="128"/>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29"/>
                                        </p:tgtEl>
                                        <p:attrNameLst>
                                          <p:attrName>style.visibility</p:attrName>
                                        </p:attrNameLst>
                                      </p:cBhvr>
                                      <p:to>
                                        <p:strVal val="visible"/>
                                      </p:to>
                                    </p:set>
                                    <p:anim calcmode="lin" valueType="num">
                                      <p:cBhvr>
                                        <p:cTn id="20" dur="500" fill="hold"/>
                                        <p:tgtEl>
                                          <p:spTgt spid="129"/>
                                        </p:tgtEl>
                                        <p:attrNameLst>
                                          <p:attrName>ppt_x</p:attrName>
                                        </p:attrNameLst>
                                      </p:cBhvr>
                                      <p:tavLst>
                                        <p:tav tm="0">
                                          <p:val>
                                            <p:strVal val="0-#ppt_w/2"/>
                                          </p:val>
                                        </p:tav>
                                        <p:tav tm="100000">
                                          <p:val>
                                            <p:strVal val="#ppt_x"/>
                                          </p:val>
                                        </p:tav>
                                      </p:tavLst>
                                    </p:anim>
                                    <p:anim calcmode="lin" valueType="num">
                                      <p:cBhvr>
                                        <p:cTn id="21" dur="500" fill="hold"/>
                                        <p:tgtEl>
                                          <p:spTgt spid="1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0" grpId="1"/>
      <p:bldP build="whole" bldLvl="1" animBg="1" rev="0" advAuto="0" spid="129" grpId="4"/>
      <p:bldP build="whole" bldLvl="1" animBg="1" rev="0" advAuto="0" spid="126" grpId="2"/>
      <p:bldP build="whole" bldLvl="1" animBg="1" rev="0" advAuto="0" spid="128" grpId="3"/>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 name="Shape 132"/>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4</a:t>
            </a:r>
          </a:p>
        </p:txBody>
      </p:sp>
      <p:sp>
        <p:nvSpPr>
          <p:cNvPr id="133" name="Shape 133"/>
          <p:cNvSpPr/>
          <p:nvPr/>
        </p:nvSpPr>
        <p:spPr>
          <a:xfrm>
            <a:off x="1066800" y="2400300"/>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–7</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–8</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–9</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–32</a:t>
            </a:r>
          </a:p>
        </p:txBody>
      </p:sp>
      <p:sp>
        <p:nvSpPr>
          <p:cNvPr id="134" name="Shape 134"/>
          <p:cNvSpPr/>
          <p:nvPr/>
        </p:nvSpPr>
        <p:spPr>
          <a:xfrm>
            <a:off x="685800" y="1657350"/>
            <a:ext cx="80264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612140" indent="-228600">
              <a:lnSpc>
                <a:spcPct val="90000"/>
              </a:lnSpc>
              <a:buClr>
                <a:srgbClr val="0068AD"/>
              </a:buClr>
              <a:buFont typeface="Arial"/>
              <a:defRPr>
                <a:uFillTx/>
              </a:defRPr>
            </a:pPr>
            <a:r>
              <a:rPr b="1" sz="2400">
                <a:solidFill>
                  <a:srgbClr val="0068AD"/>
                </a:solidFill>
                <a:uFill>
                  <a:solidFill>
                    <a:srgbClr val="0068AD"/>
                  </a:solidFill>
                </a:uFill>
              </a:rPr>
              <a:t>Solve –28 = 4</a:t>
            </a:r>
            <a:r>
              <a:rPr b="1" i="1" sz="2400">
                <a:solidFill>
                  <a:srgbClr val="0068AD"/>
                </a:solidFill>
                <a:uFill>
                  <a:solidFill>
                    <a:srgbClr val="0068AD"/>
                  </a:solidFill>
                </a:uFill>
              </a:rPr>
              <a:t>x</a:t>
            </a:r>
            <a:r>
              <a:rPr b="1" sz="2400">
                <a:solidFill>
                  <a:srgbClr val="0068AD"/>
                </a:solidFill>
                <a:uFill>
                  <a:solidFill>
                    <a:srgbClr val="0068AD"/>
                  </a:solidFill>
                </a:uFill>
              </a:rPr>
              <a:t>. Check your solution.</a:t>
            </a:r>
          </a:p>
        </p:txBody>
      </p:sp>
      <p:sp>
        <p:nvSpPr>
          <p:cNvPr id="135" name="Shape 135"/>
          <p:cNvSpPr/>
          <p:nvPr/>
        </p:nvSpPr>
        <p:spPr>
          <a:xfrm>
            <a:off x="533400" y="2428875"/>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36" name="5Min Num_4.png"/>
          <p:cNvPicPr/>
          <p:nvPr/>
        </p:nvPicPr>
        <p:blipFill>
          <a:blip r:embed="rId2">
            <a:extLst/>
          </a:blip>
          <a:stretch>
            <a:fillRect/>
          </a:stretch>
        </p:blipFill>
        <p:spPr>
          <a:xfrm>
            <a:off x="614362" y="1647825"/>
            <a:ext cx="457201" cy="42068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36"/>
                                        </p:tgtEl>
                                        <p:attrNameLst>
                                          <p:attrName>style.visibility</p:attrName>
                                        </p:attrNameLst>
                                      </p:cBhvr>
                                      <p:to>
                                        <p:strVal val="visible"/>
                                      </p:to>
                                    </p:set>
                                    <p:animEffect filter="fade" transition="in">
                                      <p:cBhvr>
                                        <p:cTn id="7" dur="500"/>
                                        <p:tgtEl>
                                          <p:spTgt spid="136"/>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34"/>
                                        </p:tgtEl>
                                        <p:attrNameLst>
                                          <p:attrName>style.visibility</p:attrName>
                                        </p:attrNameLst>
                                      </p:cBhvr>
                                      <p:to>
                                        <p:strVal val="visible"/>
                                      </p:to>
                                    </p:set>
                                    <p:animEffect filter="wipe(left)" transition="in">
                                      <p:cBhvr>
                                        <p:cTn id="11" dur="500"/>
                                        <p:tgtEl>
                                          <p:spTgt spid="134"/>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33"/>
                                        </p:tgtEl>
                                        <p:attrNameLst>
                                          <p:attrName>style.visibility</p:attrName>
                                        </p:attrNameLst>
                                      </p:cBhvr>
                                      <p:to>
                                        <p:strVal val="visible"/>
                                      </p:to>
                                    </p:set>
                                    <p:animEffect filter="wipe(left)" transition="in">
                                      <p:cBhvr>
                                        <p:cTn id="15" dur="500"/>
                                        <p:tgtEl>
                                          <p:spTgt spid="133"/>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35"/>
                                        </p:tgtEl>
                                        <p:attrNameLst>
                                          <p:attrName>style.visibility</p:attrName>
                                        </p:attrNameLst>
                                      </p:cBhvr>
                                      <p:to>
                                        <p:strVal val="visible"/>
                                      </p:to>
                                    </p:set>
                                    <p:anim calcmode="lin" valueType="num">
                                      <p:cBhvr>
                                        <p:cTn id="20" dur="500" fill="hold"/>
                                        <p:tgtEl>
                                          <p:spTgt spid="135"/>
                                        </p:tgtEl>
                                        <p:attrNameLst>
                                          <p:attrName>ppt_x</p:attrName>
                                        </p:attrNameLst>
                                      </p:cBhvr>
                                      <p:tavLst>
                                        <p:tav tm="0">
                                          <p:val>
                                            <p:strVal val="0-#ppt_w/2"/>
                                          </p:val>
                                        </p:tav>
                                        <p:tav tm="100000">
                                          <p:val>
                                            <p:strVal val="#ppt_x"/>
                                          </p:val>
                                        </p:tav>
                                      </p:tavLst>
                                    </p:anim>
                                    <p:anim calcmode="lin" valueType="num">
                                      <p:cBhvr>
                                        <p:cTn id="21" dur="500" fill="hold"/>
                                        <p:tgtEl>
                                          <p:spTgt spid="1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4" grpId="2"/>
      <p:bldP build="whole" bldLvl="1" animBg="1" rev="0" advAuto="0" spid="133" grpId="3"/>
      <p:bldP build="whole" bldLvl="1" animBg="1" rev="0" advAuto="0" spid="135" grpId="4"/>
      <p:bldP build="whole" bldLvl="1" animBg="1" rev="0" advAuto="0" spid="136"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8" name="4-5-5.png"/>
          <p:cNvPicPr/>
          <p:nvPr/>
        </p:nvPicPr>
        <p:blipFill>
          <a:blip r:embed="rId2">
            <a:extLst/>
          </a:blip>
          <a:stretch>
            <a:fillRect/>
          </a:stretch>
        </p:blipFill>
        <p:spPr>
          <a:xfrm>
            <a:off x="1066800" y="1476375"/>
            <a:ext cx="5484813" cy="804863"/>
          </a:xfrm>
          <a:prstGeom prst="rect">
            <a:avLst/>
          </a:prstGeom>
          <a:ln w="12700">
            <a:miter lim="400000"/>
          </a:ln>
        </p:spPr>
      </p:pic>
      <p:sp>
        <p:nvSpPr>
          <p:cNvPr id="139" name="Shape 139"/>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5</a:t>
            </a:r>
          </a:p>
        </p:txBody>
      </p:sp>
      <p:sp>
        <p:nvSpPr>
          <p:cNvPr id="140" name="Shape 140"/>
          <p:cNvSpPr/>
          <p:nvPr/>
        </p:nvSpPr>
        <p:spPr>
          <a:xfrm>
            <a:off x="1066800" y="2400300"/>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–48</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–45</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–38</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–32</a:t>
            </a:r>
          </a:p>
        </p:txBody>
      </p:sp>
      <p:sp>
        <p:nvSpPr>
          <p:cNvPr id="141" name="Shape 141"/>
          <p:cNvSpPr/>
          <p:nvPr/>
        </p:nvSpPr>
        <p:spPr>
          <a:xfrm>
            <a:off x="533400" y="2428875"/>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42" name="5Min Num_5.png"/>
          <p:cNvPicPr/>
          <p:nvPr/>
        </p:nvPicPr>
        <p:blipFill>
          <a:blip r:embed="rId3">
            <a:extLst/>
          </a:blip>
          <a:stretch>
            <a:fillRect/>
          </a:stretch>
        </p:blipFill>
        <p:spPr>
          <a:xfrm>
            <a:off x="614362" y="1647825"/>
            <a:ext cx="457201" cy="42068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42"/>
                                        </p:tgtEl>
                                        <p:attrNameLst>
                                          <p:attrName>style.visibility</p:attrName>
                                        </p:attrNameLst>
                                      </p:cBhvr>
                                      <p:to>
                                        <p:strVal val="visible"/>
                                      </p:to>
                                    </p:set>
                                    <p:animEffect filter="fade" transition="in">
                                      <p:cBhvr>
                                        <p:cTn id="7" dur="500"/>
                                        <p:tgtEl>
                                          <p:spTgt spid="142"/>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38"/>
                                        </p:tgtEl>
                                        <p:attrNameLst>
                                          <p:attrName>style.visibility</p:attrName>
                                        </p:attrNameLst>
                                      </p:cBhvr>
                                      <p:to>
                                        <p:strVal val="visible"/>
                                      </p:to>
                                    </p:set>
                                    <p:animEffect filter="wipe(left)" transition="in">
                                      <p:cBhvr>
                                        <p:cTn id="11" dur="500"/>
                                        <p:tgtEl>
                                          <p:spTgt spid="138"/>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40"/>
                                        </p:tgtEl>
                                        <p:attrNameLst>
                                          <p:attrName>style.visibility</p:attrName>
                                        </p:attrNameLst>
                                      </p:cBhvr>
                                      <p:to>
                                        <p:strVal val="visible"/>
                                      </p:to>
                                    </p:set>
                                    <p:animEffect filter="wipe(left)" transition="in">
                                      <p:cBhvr>
                                        <p:cTn id="15" dur="500"/>
                                        <p:tgtEl>
                                          <p:spTgt spid="140"/>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41"/>
                                        </p:tgtEl>
                                        <p:attrNameLst>
                                          <p:attrName>style.visibility</p:attrName>
                                        </p:attrNameLst>
                                      </p:cBhvr>
                                      <p:to>
                                        <p:strVal val="visible"/>
                                      </p:to>
                                    </p:set>
                                    <p:anim calcmode="lin" valueType="num">
                                      <p:cBhvr>
                                        <p:cTn id="20" dur="500" fill="hold"/>
                                        <p:tgtEl>
                                          <p:spTgt spid="141"/>
                                        </p:tgtEl>
                                        <p:attrNameLst>
                                          <p:attrName>ppt_x</p:attrName>
                                        </p:attrNameLst>
                                      </p:cBhvr>
                                      <p:tavLst>
                                        <p:tav tm="0">
                                          <p:val>
                                            <p:strVal val="0-#ppt_w/2"/>
                                          </p:val>
                                        </p:tav>
                                        <p:tav tm="100000">
                                          <p:val>
                                            <p:strVal val="#ppt_x"/>
                                          </p:val>
                                        </p:tav>
                                      </p:tavLst>
                                    </p:anim>
                                    <p:anim calcmode="lin" valueType="num">
                                      <p:cBhvr>
                                        <p:cTn id="21" dur="500" fill="hold"/>
                                        <p:tgtEl>
                                          <p:spTgt spid="1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8" grpId="2"/>
      <p:bldP build="whole" bldLvl="1" animBg="1" rev="0" advAuto="0" spid="141" grpId="4"/>
      <p:bldP build="whole" bldLvl="1" animBg="1" rev="0" advAuto="0" spid="140" grpId="3"/>
      <p:bldP build="whole" bldLvl="1" animBg="1" rev="0" advAuto="0" spid="142"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6</a:t>
            </a:r>
          </a:p>
        </p:txBody>
      </p:sp>
      <p:sp>
        <p:nvSpPr>
          <p:cNvPr id="145" name="Shape 145"/>
          <p:cNvSpPr/>
          <p:nvPr/>
        </p:nvSpPr>
        <p:spPr>
          <a:xfrm>
            <a:off x="685800" y="1657350"/>
            <a:ext cx="80264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0068AD"/>
              </a:buClr>
              <a:buFont typeface="Arial"/>
              <a:defRPr>
                <a:uFillTx/>
              </a:defRPr>
            </a:pPr>
            <a:r>
              <a:rPr b="1" sz="2400">
                <a:solidFill>
                  <a:srgbClr val="0068AD"/>
                </a:solidFill>
                <a:uFill>
                  <a:solidFill>
                    <a:srgbClr val="0068AD"/>
                  </a:solidFill>
                </a:uFill>
              </a:rPr>
              <a:t>Which number line shows the solution for –8 = 4</a:t>
            </a:r>
            <a:r>
              <a:rPr b="1" i="1" sz="2400">
                <a:solidFill>
                  <a:srgbClr val="0068AD"/>
                </a:solidFill>
                <a:uFill>
                  <a:solidFill>
                    <a:srgbClr val="0068AD"/>
                  </a:solidFill>
                </a:uFill>
              </a:rPr>
              <a:t>x</a:t>
            </a:r>
            <a:r>
              <a:rPr b="1" sz="2400">
                <a:solidFill>
                  <a:srgbClr val="0068AD"/>
                </a:solidFill>
                <a:uFill>
                  <a:solidFill>
                    <a:srgbClr val="0068AD"/>
                  </a:solidFill>
                </a:uFill>
              </a:rPr>
              <a:t>?</a:t>
            </a:r>
          </a:p>
        </p:txBody>
      </p:sp>
      <p:sp>
        <p:nvSpPr>
          <p:cNvPr id="146" name="Shape 146"/>
          <p:cNvSpPr/>
          <p:nvPr/>
        </p:nvSpPr>
        <p:spPr>
          <a:xfrm>
            <a:off x="533400" y="2428875"/>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47" name="Std Test Prac.png"/>
          <p:cNvPicPr/>
          <p:nvPr/>
        </p:nvPicPr>
        <p:blipFill>
          <a:blip r:embed="rId2">
            <a:extLst/>
          </a:blip>
          <a:stretch>
            <a:fillRect/>
          </a:stretch>
        </p:blipFill>
        <p:spPr>
          <a:xfrm>
            <a:off x="647700" y="1295400"/>
            <a:ext cx="3373438" cy="311150"/>
          </a:xfrm>
          <a:prstGeom prst="rect">
            <a:avLst/>
          </a:prstGeom>
          <a:ln w="12700">
            <a:miter lim="400000"/>
          </a:ln>
        </p:spPr>
      </p:pic>
      <p:pic>
        <p:nvPicPr>
          <p:cNvPr id="148" name="5Min Num_6.png"/>
          <p:cNvPicPr/>
          <p:nvPr/>
        </p:nvPicPr>
        <p:blipFill>
          <a:blip r:embed="rId3">
            <a:extLst/>
          </a:blip>
          <a:stretch>
            <a:fillRect/>
          </a:stretch>
        </p:blipFill>
        <p:spPr>
          <a:xfrm>
            <a:off x="614362" y="1647825"/>
            <a:ext cx="457201" cy="420688"/>
          </a:xfrm>
          <a:prstGeom prst="rect">
            <a:avLst/>
          </a:prstGeom>
          <a:ln w="12700">
            <a:miter lim="400000"/>
          </a:ln>
        </p:spPr>
      </p:pic>
      <p:grpSp>
        <p:nvGrpSpPr>
          <p:cNvPr id="154" name="Group 154"/>
          <p:cNvGrpSpPr/>
          <p:nvPr/>
        </p:nvGrpSpPr>
        <p:grpSpPr>
          <a:xfrm>
            <a:off x="1066800" y="2247900"/>
            <a:ext cx="5118100" cy="3552826"/>
            <a:chOff x="0" y="0"/>
            <a:chExt cx="5118100" cy="3552825"/>
          </a:xfrm>
        </p:grpSpPr>
        <p:sp>
          <p:nvSpPr>
            <p:cNvPr id="149" name="Shape 149"/>
            <p:cNvSpPr/>
            <p:nvPr/>
          </p:nvSpPr>
          <p:spPr>
            <a:xfrm>
              <a:off x="0" y="152400"/>
              <a:ext cx="5118100" cy="22957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a:t>
              </a:r>
            </a:p>
          </p:txBody>
        </p:sp>
        <p:pic>
          <p:nvPicPr>
            <p:cNvPr id="150" name="PALG04-05-01-5min.jpg"/>
            <p:cNvPicPr/>
            <p:nvPr/>
          </p:nvPicPr>
          <p:blipFill>
            <a:blip r:embed="rId4">
              <a:extLst/>
            </a:blip>
            <a:stretch>
              <a:fillRect/>
            </a:stretch>
          </p:blipFill>
          <p:spPr>
            <a:xfrm>
              <a:off x="574675" y="0"/>
              <a:ext cx="4159251" cy="749301"/>
            </a:xfrm>
            <a:prstGeom prst="rect">
              <a:avLst/>
            </a:prstGeom>
            <a:ln w="12700" cap="flat">
              <a:noFill/>
              <a:miter lim="400000"/>
            </a:ln>
            <a:effectLst/>
          </p:spPr>
        </p:pic>
        <p:pic>
          <p:nvPicPr>
            <p:cNvPr id="151" name="PALG04-05-02-5min.jpg"/>
            <p:cNvPicPr/>
            <p:nvPr/>
          </p:nvPicPr>
          <p:blipFill>
            <a:blip r:embed="rId5">
              <a:extLst/>
            </a:blip>
            <a:stretch>
              <a:fillRect/>
            </a:stretch>
          </p:blipFill>
          <p:spPr>
            <a:xfrm>
              <a:off x="574675" y="933450"/>
              <a:ext cx="4113213" cy="741363"/>
            </a:xfrm>
            <a:prstGeom prst="rect">
              <a:avLst/>
            </a:prstGeom>
            <a:ln w="12700" cap="flat">
              <a:noFill/>
              <a:miter lim="400000"/>
            </a:ln>
            <a:effectLst/>
          </p:spPr>
        </p:pic>
        <p:pic>
          <p:nvPicPr>
            <p:cNvPr id="152" name="PALG04-05-03-5min.jpg"/>
            <p:cNvPicPr/>
            <p:nvPr/>
          </p:nvPicPr>
          <p:blipFill>
            <a:blip r:embed="rId6">
              <a:extLst/>
            </a:blip>
            <a:stretch>
              <a:fillRect/>
            </a:stretch>
          </p:blipFill>
          <p:spPr>
            <a:xfrm>
              <a:off x="574675" y="1885950"/>
              <a:ext cx="4113213" cy="741363"/>
            </a:xfrm>
            <a:prstGeom prst="rect">
              <a:avLst/>
            </a:prstGeom>
            <a:ln w="12700" cap="flat">
              <a:noFill/>
              <a:miter lim="400000"/>
            </a:ln>
            <a:effectLst/>
          </p:spPr>
        </p:pic>
        <p:pic>
          <p:nvPicPr>
            <p:cNvPr id="153" name="PALG04-05-04-5min.jpg"/>
            <p:cNvPicPr/>
            <p:nvPr/>
          </p:nvPicPr>
          <p:blipFill>
            <a:blip r:embed="rId7">
              <a:extLst/>
            </a:blip>
            <a:stretch>
              <a:fillRect/>
            </a:stretch>
          </p:blipFill>
          <p:spPr>
            <a:xfrm>
              <a:off x="574675" y="2811462"/>
              <a:ext cx="4113213" cy="741364"/>
            </a:xfrm>
            <a:prstGeom prst="rect">
              <a:avLst/>
            </a:prstGeom>
            <a:ln w="12700" cap="flat">
              <a:noFill/>
              <a:miter lim="400000"/>
            </a:ln>
            <a:effectLst/>
          </p:spPr>
        </p:pic>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47"/>
                                        </p:tgtEl>
                                        <p:attrNameLst>
                                          <p:attrName>style.visibility</p:attrName>
                                        </p:attrNameLst>
                                      </p:cBhvr>
                                      <p:to>
                                        <p:strVal val="visible"/>
                                      </p:to>
                                    </p:set>
                                    <p:animEffect filter="wipe(left)" transition="in">
                                      <p:cBhvr>
                                        <p:cTn id="7" dur="500"/>
                                        <p:tgtEl>
                                          <p:spTgt spid="147"/>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148"/>
                                        </p:tgtEl>
                                        <p:attrNameLst>
                                          <p:attrName>style.visibility</p:attrName>
                                        </p:attrNameLst>
                                      </p:cBhvr>
                                      <p:to>
                                        <p:strVal val="visible"/>
                                      </p:to>
                                    </p:set>
                                    <p:animEffect filter="fade" transition="in">
                                      <p:cBhvr>
                                        <p:cTn id="11" dur="500"/>
                                        <p:tgtEl>
                                          <p:spTgt spid="148"/>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45"/>
                                        </p:tgtEl>
                                        <p:attrNameLst>
                                          <p:attrName>style.visibility</p:attrName>
                                        </p:attrNameLst>
                                      </p:cBhvr>
                                      <p:to>
                                        <p:strVal val="visible"/>
                                      </p:to>
                                    </p:set>
                                    <p:animEffect filter="wipe(left)" transition="in">
                                      <p:cBhvr>
                                        <p:cTn id="15" dur="500"/>
                                        <p:tgtEl>
                                          <p:spTgt spid="145"/>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154"/>
                                        </p:tgtEl>
                                        <p:attrNameLst>
                                          <p:attrName>style.visibility</p:attrName>
                                        </p:attrNameLst>
                                      </p:cBhvr>
                                      <p:to>
                                        <p:strVal val="visible"/>
                                      </p:to>
                                    </p:set>
                                    <p:animEffect filter="wipe(left)" transition="in">
                                      <p:cBhvr>
                                        <p:cTn id="19" dur="500"/>
                                        <p:tgtEl>
                                          <p:spTgt spid="154"/>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8" presetID="2" grpId="5" fill="hold">
                                  <p:stCondLst>
                                    <p:cond delay="0"/>
                                  </p:stCondLst>
                                  <p:iterate type="el" backwards="0">
                                    <p:tmAbs val="0"/>
                                  </p:iterate>
                                  <p:childTnLst>
                                    <p:set>
                                      <p:cBhvr>
                                        <p:cTn id="23" fill="hold"/>
                                        <p:tgtEl>
                                          <p:spTgt spid="146"/>
                                        </p:tgtEl>
                                        <p:attrNameLst>
                                          <p:attrName>style.visibility</p:attrName>
                                        </p:attrNameLst>
                                      </p:cBhvr>
                                      <p:to>
                                        <p:strVal val="visible"/>
                                      </p:to>
                                    </p:set>
                                    <p:anim calcmode="lin" valueType="num">
                                      <p:cBhvr>
                                        <p:cTn id="24" dur="500" fill="hold"/>
                                        <p:tgtEl>
                                          <p:spTgt spid="146"/>
                                        </p:tgtEl>
                                        <p:attrNameLst>
                                          <p:attrName>ppt_x</p:attrName>
                                        </p:attrNameLst>
                                      </p:cBhvr>
                                      <p:tavLst>
                                        <p:tav tm="0">
                                          <p:val>
                                            <p:strVal val="0-#ppt_w/2"/>
                                          </p:val>
                                        </p:tav>
                                        <p:tav tm="100000">
                                          <p:val>
                                            <p:strVal val="#ppt_x"/>
                                          </p:val>
                                        </p:tav>
                                      </p:tavLst>
                                    </p:anim>
                                    <p:anim calcmode="lin" valueType="num">
                                      <p:cBhvr>
                                        <p:cTn id="25" dur="500" fill="hold"/>
                                        <p:tgtEl>
                                          <p:spTgt spid="1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8" grpId="2"/>
      <p:bldP build="whole" bldLvl="1" animBg="1" rev="0" advAuto="0" spid="146" grpId="5"/>
      <p:bldP build="whole" bldLvl="1" animBg="1" rev="0" advAuto="0" spid="145" grpId="3"/>
      <p:bldP build="whole" bldLvl="1" animBg="1" rev="0" advAuto="0" spid="147" grpId="1"/>
      <p:bldP build="whole" bldLvl="1" animBg="1" rev="0" advAuto="0" spid="154" grpId="4"/>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ph type="title"/>
          </p:nvPr>
        </p:nvSpPr>
        <p:spPr>
          <a:prstGeom prst="rect">
            <a:avLst/>
          </a:prstGeom>
        </p:spPr>
        <p:txBody>
          <a:bodyPr/>
          <a:lstStyle/>
          <a:p>
            <a:pPr lvl="0">
              <a:defRPr sz="1800">
                <a:uFillTx/>
              </a:defRPr>
            </a:pPr>
            <a:r>
              <a:rPr sz="1200">
                <a:uFill>
                  <a:solidFill/>
                </a:uFill>
              </a:rPr>
              <a:t>Then/Now</a:t>
            </a:r>
          </a:p>
        </p:txBody>
      </p:sp>
      <p:pic>
        <p:nvPicPr>
          <p:cNvPr id="157" name="Then.png"/>
          <p:cNvPicPr/>
          <p:nvPr/>
        </p:nvPicPr>
        <p:blipFill>
          <a:blip r:embed="rId2">
            <a:extLst/>
          </a:blip>
          <a:stretch>
            <a:fillRect/>
          </a:stretch>
        </p:blipFill>
        <p:spPr>
          <a:xfrm>
            <a:off x="711200" y="742950"/>
            <a:ext cx="4241801" cy="895351"/>
          </a:xfrm>
          <a:prstGeom prst="rect">
            <a:avLst/>
          </a:prstGeom>
          <a:ln w="12700">
            <a:miter lim="400000"/>
          </a:ln>
        </p:spPr>
      </p:pic>
      <p:sp>
        <p:nvSpPr>
          <p:cNvPr id="158" name="Shape 158"/>
          <p:cNvSpPr/>
          <p:nvPr/>
        </p:nvSpPr>
        <p:spPr>
          <a:xfrm>
            <a:off x="812800" y="1828800"/>
            <a:ext cx="7632700" cy="8636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spcBef>
                <a:spcPts val="600"/>
              </a:spcBef>
              <a:buClr>
                <a:srgbClr val="000000"/>
              </a:buClr>
              <a:buFont typeface="Arial"/>
              <a:defRPr sz="2800"/>
            </a:lvl1pPr>
          </a:lstStyle>
          <a:p>
            <a:pPr lvl="0">
              <a:defRPr sz="1800">
                <a:uFillTx/>
              </a:defRPr>
            </a:pPr>
            <a:r>
              <a:rPr sz="2800">
                <a:uFill>
                  <a:solidFill/>
                </a:uFill>
              </a:rPr>
              <a:t>You have already solved one-step equations. (Lessons 4–3 and 4–4)</a:t>
            </a:r>
          </a:p>
        </p:txBody>
      </p:sp>
      <p:pic>
        <p:nvPicPr>
          <p:cNvPr id="159" name="Now.png"/>
          <p:cNvPicPr/>
          <p:nvPr/>
        </p:nvPicPr>
        <p:blipFill>
          <a:blip r:embed="rId3">
            <a:extLst/>
          </a:blip>
          <a:stretch>
            <a:fillRect/>
          </a:stretch>
        </p:blipFill>
        <p:spPr>
          <a:xfrm>
            <a:off x="711200" y="3048000"/>
            <a:ext cx="4241801" cy="895351"/>
          </a:xfrm>
          <a:prstGeom prst="rect">
            <a:avLst/>
          </a:prstGeom>
          <a:ln w="12700">
            <a:miter lim="400000"/>
          </a:ln>
        </p:spPr>
      </p:pic>
      <p:sp>
        <p:nvSpPr>
          <p:cNvPr id="160" name="Shape 160"/>
          <p:cNvSpPr/>
          <p:nvPr/>
        </p:nvSpPr>
        <p:spPr>
          <a:xfrm>
            <a:off x="812800" y="4057650"/>
            <a:ext cx="7632700" cy="4963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6715" indent="-346075">
              <a:lnSpc>
                <a:spcPct val="90000"/>
              </a:lnSpc>
              <a:spcBef>
                <a:spcPts val="900"/>
              </a:spcBef>
              <a:buClr>
                <a:srgbClr val="000000"/>
              </a:buClr>
              <a:buSzPct val="100000"/>
              <a:buFont typeface="Arial"/>
              <a:buChar char="•"/>
              <a:defRPr sz="2800"/>
            </a:lvl1pPr>
          </a:lstStyle>
          <a:p>
            <a:pPr lvl="0">
              <a:defRPr sz="1800">
                <a:uFillTx/>
              </a:defRPr>
            </a:pPr>
            <a:r>
              <a:rPr sz="2800">
                <a:uFill>
                  <a:solidFill/>
                </a:uFill>
              </a:rPr>
              <a:t>Solve two-step equations.</a:t>
            </a:r>
          </a:p>
        </p:txBody>
      </p:sp>
      <p:sp>
        <p:nvSpPr>
          <p:cNvPr id="161" name="Shape 161"/>
          <p:cNvSpPr/>
          <p:nvPr/>
        </p:nvSpPr>
        <p:spPr>
          <a:xfrm>
            <a:off x="812800" y="4699000"/>
            <a:ext cx="7632700" cy="8636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6715" indent="-346075">
              <a:lnSpc>
                <a:spcPct val="90000"/>
              </a:lnSpc>
              <a:spcBef>
                <a:spcPts val="900"/>
              </a:spcBef>
              <a:buClr>
                <a:srgbClr val="000000"/>
              </a:buClr>
              <a:buSzPct val="100000"/>
              <a:buFont typeface="Arial"/>
              <a:buChar char="•"/>
              <a:defRPr sz="2800"/>
            </a:lvl1pPr>
          </a:lstStyle>
          <a:p>
            <a:pPr lvl="0">
              <a:defRPr sz="1800">
                <a:uFillTx/>
              </a:defRPr>
            </a:pPr>
            <a:r>
              <a:rPr sz="2800">
                <a:uFill>
                  <a:solidFill/>
                </a:uFill>
              </a:rPr>
              <a:t>Solve real-world problems involving two-step equations.</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57"/>
                                        </p:tgtEl>
                                        <p:attrNameLst>
                                          <p:attrName>style.visibility</p:attrName>
                                        </p:attrNameLst>
                                      </p:cBhvr>
                                      <p:to>
                                        <p:strVal val="visible"/>
                                      </p:to>
                                    </p:set>
                                    <p:animEffect filter="wipe(left)" transition="in">
                                      <p:cBhvr>
                                        <p:cTn id="7" dur="500"/>
                                        <p:tgtEl>
                                          <p:spTgt spid="157"/>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58"/>
                                        </p:tgtEl>
                                        <p:attrNameLst>
                                          <p:attrName>style.visibility</p:attrName>
                                        </p:attrNameLst>
                                      </p:cBhvr>
                                      <p:to>
                                        <p:strVal val="visible"/>
                                      </p:to>
                                    </p:set>
                                    <p:animEffect filter="wipe(left)" transition="in">
                                      <p:cBhvr>
                                        <p:cTn id="11" dur="500"/>
                                        <p:tgtEl>
                                          <p:spTgt spid="158"/>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8" presetID="22" grpId="3" fill="hold">
                                  <p:stCondLst>
                                    <p:cond delay="0"/>
                                  </p:stCondLst>
                                  <p:iterate type="el" backwards="0">
                                    <p:tmAbs val="0"/>
                                  </p:iterate>
                                  <p:childTnLst>
                                    <p:set>
                                      <p:cBhvr>
                                        <p:cTn id="15" fill="hold"/>
                                        <p:tgtEl>
                                          <p:spTgt spid="159"/>
                                        </p:tgtEl>
                                        <p:attrNameLst>
                                          <p:attrName>style.visibility</p:attrName>
                                        </p:attrNameLst>
                                      </p:cBhvr>
                                      <p:to>
                                        <p:strVal val="visible"/>
                                      </p:to>
                                    </p:set>
                                    <p:animEffect filter="wipe(left)" transition="in">
                                      <p:cBhvr>
                                        <p:cTn id="16" dur="500"/>
                                        <p:tgtEl>
                                          <p:spTgt spid="159"/>
                                        </p:tgtEl>
                                      </p:cBhvr>
                                    </p:animEffect>
                                  </p:childTnLst>
                                </p:cTn>
                              </p:par>
                            </p:childTnLst>
                          </p:cTn>
                        </p:par>
                        <p:par>
                          <p:cTn id="17" fill="hold">
                            <p:stCondLst>
                              <p:cond delay="500"/>
                            </p:stCondLst>
                            <p:childTnLst>
                              <p:par>
                                <p:cTn id="18" nodeType="afterEffect" presetClass="entr" presetSubtype="8" presetID="22" grpId="4" fill="hold">
                                  <p:stCondLst>
                                    <p:cond delay="0"/>
                                  </p:stCondLst>
                                  <p:iterate type="el" backwards="0">
                                    <p:tmAbs val="0"/>
                                  </p:iterate>
                                  <p:childTnLst>
                                    <p:set>
                                      <p:cBhvr>
                                        <p:cTn id="19" fill="hold"/>
                                        <p:tgtEl>
                                          <p:spTgt spid="160"/>
                                        </p:tgtEl>
                                        <p:attrNameLst>
                                          <p:attrName>style.visibility</p:attrName>
                                        </p:attrNameLst>
                                      </p:cBhvr>
                                      <p:to>
                                        <p:strVal val="visible"/>
                                      </p:to>
                                    </p:set>
                                    <p:animEffect filter="wipe(left)" transition="in">
                                      <p:cBhvr>
                                        <p:cTn id="20" dur="500"/>
                                        <p:tgtEl>
                                          <p:spTgt spid="160"/>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5" fill="hold">
                                  <p:stCondLst>
                                    <p:cond delay="0"/>
                                  </p:stCondLst>
                                  <p:iterate type="el" backwards="0">
                                    <p:tmAbs val="0"/>
                                  </p:iterate>
                                  <p:childTnLst>
                                    <p:set>
                                      <p:cBhvr>
                                        <p:cTn id="24" fill="hold"/>
                                        <p:tgtEl>
                                          <p:spTgt spid="161">
                                            <p:bg/>
                                          </p:spTgt>
                                        </p:tgtEl>
                                        <p:attrNameLst>
                                          <p:attrName>style.visibility</p:attrName>
                                        </p:attrNameLst>
                                      </p:cBhvr>
                                      <p:to>
                                        <p:strVal val="visible"/>
                                      </p:to>
                                    </p:set>
                                    <p:animEffect filter="wipe(left)" transition="in">
                                      <p:cBhvr>
                                        <p:cTn id="25" dur="500"/>
                                        <p:tgtEl>
                                          <p:spTgt spid="161">
                                            <p:bg/>
                                          </p:spTgt>
                                        </p:tgtEl>
                                      </p:cBhvr>
                                    </p:animEffect>
                                  </p:childTnLst>
                                </p:cTn>
                              </p:par>
                              <p:par>
                                <p:cTn id="26" presetClass="entr" presetSubtype="8" presetID="22" grpId="5" fill="hold">
                                  <p:stCondLst>
                                    <p:cond delay="0"/>
                                  </p:stCondLst>
                                  <p:iterate type="el" backwards="0">
                                    <p:tmAbs val="0"/>
                                  </p:iterate>
                                  <p:childTnLst>
                                    <p:set>
                                      <p:cBhvr>
                                        <p:cTn id="27" fill="hold"/>
                                        <p:tgtEl>
                                          <p:spTgt spid="161">
                                            <p:txEl>
                                              <p:pRg st="0" end="0"/>
                                            </p:txEl>
                                          </p:spTgt>
                                        </p:tgtEl>
                                        <p:attrNameLst>
                                          <p:attrName>style.visibility</p:attrName>
                                        </p:attrNameLst>
                                      </p:cBhvr>
                                      <p:to>
                                        <p:strVal val="visible"/>
                                      </p:to>
                                    </p:set>
                                    <p:animEffect filter="wipe(left)" transition="in">
                                      <p:cBhvr>
                                        <p:cTn id="28" dur="500"/>
                                        <p:tgtEl>
                                          <p:spTgt spid="161">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7" grpId="1"/>
      <p:bldP build="whole" bldLvl="1" animBg="1" rev="0" advAuto="0" spid="158" grpId="2"/>
      <p:bldP build="whole" bldLvl="1" animBg="1" rev="0" advAuto="0" spid="160" grpId="4"/>
      <p:bldP build="p" bldLvl="5" animBg="1" rev="0" advAuto="0" spid="161" grpId="5"/>
      <p:bldP build="whole" bldLvl="1" animBg="1" rev="0" advAuto="0" spid="159" grpId="3"/>
    </p:bld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9525" cap="flat">
          <a:solidFill>
            <a:srgbClr val="000000"/>
          </a:solidFill>
          <a:prstDash val="solid"/>
          <a:round/>
        </a:ln>
        <a:effectLst/>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9525" cap="flat">
          <a:solidFill>
            <a:srgbClr val="000000"/>
          </a:solidFill>
          <a:prstDash val="solid"/>
          <a:round/>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9525" cap="flat">
          <a:solidFill>
            <a:srgbClr val="000000"/>
          </a:solidFill>
          <a:prstDash val="solid"/>
          <a:round/>
        </a:ln>
        <a:effectLst/>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9525" cap="flat">
          <a:solidFill>
            <a:srgbClr val="000000"/>
          </a:solidFill>
          <a:prstDash val="solid"/>
          <a:round/>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